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406" r:id="rId2"/>
    <p:sldId id="429" r:id="rId3"/>
    <p:sldId id="408" r:id="rId4"/>
    <p:sldId id="409" r:id="rId5"/>
    <p:sldId id="435" r:id="rId6"/>
    <p:sldId id="411" r:id="rId7"/>
    <p:sldId id="427" r:id="rId8"/>
    <p:sldId id="428" r:id="rId9"/>
    <p:sldId id="413" r:id="rId10"/>
    <p:sldId id="414" r:id="rId11"/>
    <p:sldId id="418" r:id="rId12"/>
    <p:sldId id="380" r:id="rId13"/>
    <p:sldId id="419" r:id="rId14"/>
    <p:sldId id="381" r:id="rId15"/>
    <p:sldId id="424" r:id="rId16"/>
    <p:sldId id="432" r:id="rId17"/>
    <p:sldId id="425" r:id="rId18"/>
    <p:sldId id="426" r:id="rId19"/>
    <p:sldId id="436" r:id="rId20"/>
    <p:sldId id="382" r:id="rId21"/>
    <p:sldId id="433" r:id="rId22"/>
    <p:sldId id="437" r:id="rId23"/>
    <p:sldId id="434" r:id="rId24"/>
    <p:sldId id="431" r:id="rId25"/>
    <p:sldId id="420" r:id="rId26"/>
    <p:sldId id="383" r:id="rId27"/>
    <p:sldId id="384" r:id="rId28"/>
    <p:sldId id="386" r:id="rId29"/>
    <p:sldId id="387" r:id="rId30"/>
    <p:sldId id="388" r:id="rId31"/>
    <p:sldId id="389" r:id="rId32"/>
    <p:sldId id="391" r:id="rId33"/>
    <p:sldId id="392" r:id="rId34"/>
    <p:sldId id="394" r:id="rId35"/>
    <p:sldId id="395" r:id="rId36"/>
    <p:sldId id="398" r:id="rId37"/>
    <p:sldId id="402" r:id="rId38"/>
    <p:sldId id="363" r:id="rId39"/>
    <p:sldId id="42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initials="R"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576" autoAdjust="0"/>
  </p:normalViewPr>
  <p:slideViewPr>
    <p:cSldViewPr>
      <p:cViewPr>
        <p:scale>
          <a:sx n="70" d="100"/>
          <a:sy n="70" d="100"/>
        </p:scale>
        <p:origin x="-168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76014-F6B4-4467-AAC4-945A042C8722}" type="datetimeFigureOut">
              <a:rPr lang="en-US" smtClean="0"/>
              <a:pPr/>
              <a:t>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52AEB-432F-4528-A78B-579D52704894}" type="slidenum">
              <a:rPr lang="en-US" smtClean="0"/>
              <a:pPr/>
              <a:t>‹#›</a:t>
            </a:fld>
            <a:endParaRPr lang="en-US"/>
          </a:p>
        </p:txBody>
      </p:sp>
    </p:spTree>
    <p:extLst>
      <p:ext uri="{BB962C8B-B14F-4D97-AF65-F5344CB8AC3E}">
        <p14:creationId xmlns="" xmlns:p14="http://schemas.microsoft.com/office/powerpoint/2010/main" val="3768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4113" y="693738"/>
            <a:ext cx="4549775" cy="3411537"/>
          </a:xfrm>
          <a:solidFill>
            <a:srgbClr val="FFFFFF"/>
          </a:solidFill>
          <a:ln/>
        </p:spPr>
      </p:sp>
      <p:sp>
        <p:nvSpPr>
          <p:cNvPr id="717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43000" y="685800"/>
            <a:ext cx="4572000" cy="3429000"/>
          </a:xfrm>
          <a:ln/>
        </p:spPr>
      </p:sp>
      <p:sp>
        <p:nvSpPr>
          <p:cNvPr id="4608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fontAlgn="base">
              <a:spcBef>
                <a:spcPct val="0"/>
              </a:spcBef>
              <a:spcAft>
                <a:spcPct val="0"/>
              </a:spcAft>
            </a:pPr>
            <a:endParaRPr lang="en-US" smtClean="0">
              <a:solidFill>
                <a:srgbClr val="000000"/>
              </a:solidFill>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1143000" y="685800"/>
            <a:ext cx="4572000" cy="3429000"/>
          </a:xfrm>
          <a:ln/>
        </p:spPr>
      </p:sp>
      <p:sp>
        <p:nvSpPr>
          <p:cNvPr id="4505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4505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fontAlgn="base">
              <a:spcBef>
                <a:spcPct val="0"/>
              </a:spcBef>
              <a:spcAft>
                <a:spcPct val="0"/>
              </a:spcAft>
            </a:pPr>
            <a:endParaRPr lang="en-US" smtClean="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43000" y="685800"/>
            <a:ext cx="4572000" cy="3429000"/>
          </a:xfrm>
          <a:ln/>
        </p:spPr>
      </p:sp>
      <p:sp>
        <p:nvSpPr>
          <p:cNvPr id="4608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fontAlgn="base">
              <a:spcBef>
                <a:spcPct val="0"/>
              </a:spcBef>
              <a:spcAft>
                <a:spcPct val="0"/>
              </a:spcAft>
            </a:pPr>
            <a:endParaRPr lang="en-US" smtClean="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43000" y="685800"/>
            <a:ext cx="4572000" cy="3429000"/>
          </a:xfrm>
          <a:ln/>
        </p:spPr>
      </p:sp>
      <p:sp>
        <p:nvSpPr>
          <p:cNvPr id="4608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fontAlgn="base">
              <a:spcBef>
                <a:spcPct val="0"/>
              </a:spcBef>
              <a:spcAft>
                <a:spcPct val="0"/>
              </a:spcAft>
            </a:pPr>
            <a:endParaRPr lang="en-US" smtClean="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FCB000-36E0-DA46-93B3-40195A673291}" type="slidenum">
              <a:rPr lang="en-US" sz="1200">
                <a:latin typeface="Calibri" charset="0"/>
                <a:cs typeface="Arial" charset="0"/>
              </a:rPr>
              <a:pPr eaLnBrk="1" hangingPunct="1"/>
              <a:t>6</a:t>
            </a:fld>
            <a:endParaRPr lang="en-US" sz="120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228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196FDA-DDD5-FE46-9598-818C792678FA}" type="slidenum">
              <a:rPr lang="en-US" sz="1200">
                <a:latin typeface="Calibri" charset="0"/>
                <a:cs typeface="Arial" charset="0"/>
              </a:rPr>
              <a:pPr eaLnBrk="1" hangingPunct="1"/>
              <a:t>7</a:t>
            </a:fld>
            <a:endParaRPr lang="en-US" sz="1200">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04630A-0164-4348-BCF8-7B6F96CC2E00}" type="slidenum">
              <a:rPr lang="en-US" sz="1200">
                <a:latin typeface="Calibri" charset="0"/>
                <a:cs typeface="Arial" charset="0"/>
              </a:rPr>
              <a:pPr eaLnBrk="1" hangingPunct="1"/>
              <a:t>10</a:t>
            </a:fld>
            <a:endParaRPr lang="en-US" sz="1200">
              <a:latin typeface="Calibri" charset="0"/>
              <a:cs typeface="Arial" charset="0"/>
            </a:endParaRPr>
          </a:p>
        </p:txBody>
      </p:sp>
      <p:sp>
        <p:nvSpPr>
          <p:cNvPr id="77827" name="Rectangle 2"/>
          <p:cNvSpPr>
            <a:spLocks noGrp="1" noRot="1" noChangeAspect="1" noChangeArrowheads="1" noTextEdit="1"/>
          </p:cNvSpPr>
          <p:nvPr>
            <p:ph type="sldImg"/>
          </p:nvPr>
        </p:nvSpPr>
        <p:spPr bwMode="auto">
          <a:xfrm>
            <a:off x="1217613" y="711200"/>
            <a:ext cx="4684712" cy="35131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what we are trying to achieve </a:t>
            </a:r>
            <a:r>
              <a:rPr lang="en-US" i="1">
                <a:latin typeface="Calibri" charset="0"/>
                <a:ea typeface="ＭＳ Ｐゴシック" charset="0"/>
                <a:cs typeface="ＭＳ Ｐゴシック" charset="0"/>
              </a:rPr>
              <a:t>(refer to slide).</a:t>
            </a:r>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a:p>
            <a:r>
              <a:rPr lang="en-US" i="1">
                <a:latin typeface="Calibri" charset="0"/>
                <a:ea typeface="ＭＳ Ｐゴシック" charset="0"/>
                <a:cs typeface="ＭＳ Ｐゴシック" charset="0"/>
              </a:rPr>
              <a:t>Note that you can comment on:</a:t>
            </a:r>
          </a:p>
          <a:p>
            <a:pPr>
              <a:buFontTx/>
              <a:buChar char="•"/>
            </a:pPr>
            <a:r>
              <a:rPr lang="en-US" i="1">
                <a:latin typeface="Calibri" charset="0"/>
                <a:ea typeface="ＭＳ Ｐゴシック" charset="0"/>
                <a:cs typeface="ＭＳ Ｐゴシック" charset="0"/>
              </a:rPr>
              <a:t>  We conduct basic animal health research in RY, but our animal health care products are marketed by Merial, a joint venture between Merck and Rhone- Poulenc (note that RP is now known as  Aventis (RP merged with Hoechst).</a:t>
            </a:r>
          </a:p>
          <a:p>
            <a:pPr>
              <a:buFontTx/>
              <a:buChar char="•"/>
            </a:pPr>
            <a:r>
              <a:rPr lang="en-US" i="1">
                <a:latin typeface="Calibri" charset="0"/>
                <a:ea typeface="ＭＳ Ｐゴシック" charset="0"/>
                <a:cs typeface="ＭＳ Ｐゴシック" charset="0"/>
              </a:rPr>
              <a:t>  Outcomes research is when we attempt to prove that our compounds not only cause important chemical effects in the body (such as reduced blood pressure or reduced cholesterol), but that these effects lead to reduced morbidity and mortality over time.  The Zocor 4S study is an example.</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The research budget for MRL is $2.4 billion this year.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204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FCB000-36E0-DA46-93B3-40195A673291}" type="slidenum">
              <a:rPr lang="en-US" sz="1200">
                <a:latin typeface="Calibri" charset="0"/>
                <a:cs typeface="Arial" charset="0"/>
              </a:rPr>
              <a:pPr eaLnBrk="1" hangingPunct="1"/>
              <a:t>15</a:t>
            </a:fld>
            <a:endParaRPr lang="en-US" sz="1200">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38410"/>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Content Placeholder 3" descr="1_HiRes_BarLogo.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0" y="10"/>
            <a:ext cx="9144000" cy="21510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11" descr="3_HiRes_BarLogo.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8466" y="-3166"/>
            <a:ext cx="9152467" cy="34226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35"/>
            <a:ext cx="7772400" cy="1470025"/>
          </a:xfrm>
        </p:spPr>
        <p:txBody>
          <a:bodyPr/>
          <a:lstStyle>
            <a:lvl1pPr>
              <a:defRPr/>
            </a:lvl1pPr>
          </a:lstStyle>
          <a:p>
            <a:r>
              <a:rPr lang="en-US" dirty="0" smtClean="0"/>
              <a:t>Click to add title</a:t>
            </a:r>
            <a:endParaRPr lang="en-US" dirty="0"/>
          </a:p>
        </p:txBody>
      </p:sp>
      <p:pic>
        <p:nvPicPr>
          <p:cNvPr id="7"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10"/>
            <a:ext cx="7772400" cy="1362075"/>
          </a:xfrm>
        </p:spPr>
        <p:txBody>
          <a:bodyPr anchor="t"/>
          <a:lstStyle>
            <a:lvl1pPr algn="l">
              <a:defRPr sz="4000" b="1" cap="all" baseline="0"/>
            </a:lvl1pPr>
          </a:lstStyle>
          <a:p>
            <a:r>
              <a:rPr lang="en-US" dirty="0" smtClean="0"/>
              <a:t>CLICK TO ADD TITLE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 </a:t>
            </a:r>
          </a:p>
        </p:txBody>
      </p:sp>
      <p:pic>
        <p:nvPicPr>
          <p:cNvPr id="7"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p:txBody>
      </p:sp>
      <p:sp>
        <p:nvSpPr>
          <p:cNvPr id="4" name="Content Placeholder 3"/>
          <p:cNvSpPr>
            <a:spLocks noGrp="1"/>
          </p:cNvSpPr>
          <p:nvPr>
            <p:ph sz="half" idx="2" hasCustomPrompt="1"/>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p:txBody>
      </p:sp>
      <p:pic>
        <p:nvPicPr>
          <p:cNvPr id="8"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 </a:t>
            </a:r>
          </a:p>
        </p:txBody>
      </p:sp>
      <p:sp>
        <p:nvSpPr>
          <p:cNvPr id="5" name="Text Placeholder 4"/>
          <p:cNvSpPr>
            <a:spLocks noGrp="1"/>
          </p:cNvSpPr>
          <p:nvPr>
            <p:ph type="body" sz="quarter" idx="3" hasCustomPrompt="1"/>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p:txBody>
      </p:sp>
      <p:pic>
        <p:nvPicPr>
          <p:cNvPr id="11"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4" y="273050"/>
            <a:ext cx="3008313" cy="1162050"/>
          </a:xfrm>
        </p:spPr>
        <p:txBody>
          <a:bodyPr anchor="b"/>
          <a:lstStyle>
            <a:lvl1pPr algn="l">
              <a:defRPr sz="2000" b="1"/>
            </a:lvl1pPr>
          </a:lstStyle>
          <a:p>
            <a:r>
              <a:rPr lang="en-US" dirty="0" smtClean="0"/>
              <a:t>Click to add title</a:t>
            </a:r>
            <a:endParaRPr lang="en-US" dirty="0"/>
          </a:p>
        </p:txBody>
      </p:sp>
      <p:sp>
        <p:nvSpPr>
          <p:cNvPr id="3" name="Content Placeholder 2"/>
          <p:cNvSpPr>
            <a:spLocks noGrp="1"/>
          </p:cNvSpPr>
          <p:nvPr>
            <p:ph idx="1" hasCustomPrompt="1"/>
          </p:nvPr>
        </p:nvSpPr>
        <p:spPr>
          <a:xfrm>
            <a:off x="3575050" y="273060"/>
            <a:ext cx="5111750" cy="5853113"/>
          </a:xfrm>
        </p:spPr>
        <p:txBody>
          <a:bodyPr/>
          <a:lstStyle>
            <a:lvl1pPr>
              <a:defRPr sz="3200"/>
            </a:lvl1pPr>
            <a:lvl2pPr>
              <a:defRPr sz="2800"/>
            </a:lvl2pPr>
            <a:lvl3pPr>
              <a:buNone/>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text</a:t>
            </a:r>
          </a:p>
        </p:txBody>
      </p:sp>
      <p:sp>
        <p:nvSpPr>
          <p:cNvPr id="4" name="Text Placeholder 3"/>
          <p:cNvSpPr>
            <a:spLocks noGrp="1"/>
          </p:cNvSpPr>
          <p:nvPr>
            <p:ph type="body" sz="half" idx="2" hasCustomPrompt="1"/>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pic>
        <p:nvPicPr>
          <p:cNvPr id="8"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aseline="0"/>
            </a:lvl1pPr>
          </a:lstStyle>
          <a:p>
            <a:r>
              <a:rPr lang="en-US" dirty="0" smtClean="0"/>
              <a:t>Click to add title</a:t>
            </a:r>
            <a:endParaRPr lang="en-US" dirty="0"/>
          </a:p>
        </p:txBody>
      </p:sp>
      <p:pic>
        <p:nvPicPr>
          <p:cNvPr id="6"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add title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pic>
        <p:nvPicPr>
          <p:cNvPr id="9" name="Content Placeholder 3" descr="2_HiRes_SmallBar.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1" y="2"/>
            <a:ext cx="9144001" cy="2301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drug+development+jokes&amp;source=images&amp;cd=&amp;cad=rja&amp;docid=uWRF8k4bqXMa_M&amp;tbnid=n9wSzyJg1HZ6BM:&amp;ved=0CAUQjRw&amp;url=http://zestzfulness.blogspot.com/2012_05_01_archive.html&amp;ei=-JgWUZeAIoWniAKJ5oCwBQ&amp;bvm=bv.42080656,d.cGE&amp;psig=AFQjCNH4wsOdi7ELKehlPG7TQhR0463aUQ&amp;ust=1360521707946032"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YmMRjbGB_b4-0M&amp;tbnid=7BHXZos5k6Qi6M:&amp;ved=0CAUQjRw&amp;url=http://www.vitalitymedicalspa.com/products/latisse.htm&amp;ei=h98RUeb7KYmQiQLLrIHYDQ&amp;bvm=bv.41934586,d.cGE&amp;psig=AFQjCNEq5GTZov9deczWThXEdLzOQ3COMQ&amp;ust=1360212196594941"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com/url?sa=i&amp;rct=j&amp;q=&amp;esrc=s&amp;frm=1&amp;source=images&amp;cd=&amp;cad=rja&amp;docid=lX40Bbb0IVo31M&amp;tbnid=DsUfjsWPxAIRxM:&amp;ved=0CAUQjRw&amp;url=http://drugline.org/drug/medicament/13896/&amp;ei=lt0RUYy3MeL_igKSoICQAw&amp;bvm=bv.41934586,d.cGE&amp;psig=AFQjCNE6WYFwg6UB279wdv9kjJpvdyW6lg&amp;ust=1360211693891989" TargetMode="External"/><Relationship Id="rId1" Type="http://schemas.openxmlformats.org/officeDocument/2006/relationships/slideLayout" Target="../slideLayouts/slideLayout4.xml"/><Relationship Id="rId6" Type="http://schemas.openxmlformats.org/officeDocument/2006/relationships/hyperlink" Target="http://www.google.com/url?sa=i&amp;rct=j&amp;q=&amp;esrc=s&amp;frm=1&amp;source=images&amp;cd=&amp;cad=rja&amp;docid=Qxmoefz60yDFuM&amp;tbnid=UGsoraokwFYTtM:&amp;ved=0CAUQjRw&amp;url=http://www.cyberounds.com/cmecontent/art270.html?pf=yes&amp;ei=dt4RUcO7EuquiALln4HwBw&amp;bvm=bv.41934586,d.cGE&amp;psig=AFQjCNHwckEGY8FzO28pPfCMi7qs48brRg&amp;ust=1360211865513144" TargetMode="External"/><Relationship Id="rId5" Type="http://schemas.openxmlformats.org/officeDocument/2006/relationships/image" Target="../media/image14.jpeg"/><Relationship Id="rId4" Type="http://schemas.openxmlformats.org/officeDocument/2006/relationships/hyperlink" Target="http://www.google.com/url?sa=i&amp;rct=j&amp;q=&amp;esrc=s&amp;frm=1&amp;source=images&amp;cd=&amp;cad=rja&amp;docid=c1Hek3aaKxDxSM&amp;tbnid=uQWvVB7e2PvRdM:&amp;ved=0CAUQjRw&amp;url=http://www.drobinsonmd.com/latisse-eyelash-enhancement-munster-valparaiso-indiana.html&amp;ei=ut0RUdyyMsi9igKzooDwBw&amp;bvm=bv.41934586,d.cGE&amp;psig=AFQjCNE6WYFwg6UB279wdv9kjJpvdyW6lg&amp;ust=1360211693891989" TargetMode="External"/><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hyperlink" Target="http://www.access.gpo.gov/nara/cfr/waisidx_03/21cfr201_03.html" TargetMode="External"/><Relationship Id="rId3" Type="http://schemas.openxmlformats.org/officeDocument/2006/relationships/hyperlink" Target="http://www.access.gpo.gov/nara/cfr/waisidx_03/21cfr314_03.html" TargetMode="External"/><Relationship Id="rId7" Type="http://schemas.openxmlformats.org/officeDocument/2006/relationships/hyperlink" Target="http://www.access.gpo.gov/nara/cfr/waisidx_03/21cfr56_03.html" TargetMode="External"/><Relationship Id="rId2" Type="http://schemas.openxmlformats.org/officeDocument/2006/relationships/hyperlink" Target="http://www.access.gpo.gov/nara/cfr/waisidx_03/21cfr312_03.html" TargetMode="External"/><Relationship Id="rId1" Type="http://schemas.openxmlformats.org/officeDocument/2006/relationships/slideLayout" Target="../slideLayouts/slideLayout4.xml"/><Relationship Id="rId6" Type="http://schemas.openxmlformats.org/officeDocument/2006/relationships/hyperlink" Target="http://www.access.gpo.gov/nara/cfr/waisidx_03/21cfr50_03.html" TargetMode="External"/><Relationship Id="rId5" Type="http://schemas.openxmlformats.org/officeDocument/2006/relationships/hyperlink" Target="http://www.access.gpo.gov/nara/cfr/waisidx_03/21cfr58_03.html" TargetMode="External"/><Relationship Id="rId4" Type="http://schemas.openxmlformats.org/officeDocument/2006/relationships/hyperlink" Target="http://www.access.gpo.gov/nara/cfr/waisidx_03/21cfr316_03.html" TargetMode="External"/><Relationship Id="rId9" Type="http://schemas.openxmlformats.org/officeDocument/2006/relationships/hyperlink" Target="http://www.access.gpo.gov/nara/cfr/waisidx_03/21cfr54_03.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0" y="152400"/>
            <a:ext cx="9144000" cy="1371600"/>
          </a:xfrm>
        </p:spPr>
        <p:txBody>
          <a:bodyPr/>
          <a:lstStyle/>
          <a:p>
            <a:pPr algn="ctr"/>
            <a:r>
              <a:rPr lang="en-US" sz="3600" dirty="0">
                <a:solidFill>
                  <a:srgbClr val="0000FF"/>
                </a:solidFill>
                <a:latin typeface="Times New Roman" charset="0"/>
                <a:ea typeface="ＭＳ Ｐゴシック" charset="0"/>
                <a:cs typeface="ＭＳ Ｐゴシック" charset="0"/>
              </a:rPr>
              <a:t>Translational Medicine Symposium </a:t>
            </a:r>
            <a:r>
              <a:rPr lang="en-US" sz="3600" dirty="0" smtClean="0">
                <a:solidFill>
                  <a:srgbClr val="0000FF"/>
                </a:solidFill>
                <a:latin typeface="Times New Roman" charset="0"/>
                <a:ea typeface="ＭＳ Ｐゴシック" charset="0"/>
                <a:cs typeface="ＭＳ Ｐゴシック" charset="0"/>
              </a:rPr>
              <a:t>2014:</a:t>
            </a:r>
            <a:r>
              <a:rPr lang="en-US" sz="3600" dirty="0">
                <a:solidFill>
                  <a:srgbClr val="0000FF"/>
                </a:solidFill>
                <a:latin typeface="Times New Roman" charset="0"/>
                <a:ea typeface="ＭＳ Ｐゴシック" charset="0"/>
                <a:cs typeface="ＭＳ Ｐゴシック" charset="0"/>
              </a:rPr>
              <a:t/>
            </a:r>
            <a:br>
              <a:rPr lang="en-US" sz="3600" dirty="0">
                <a:solidFill>
                  <a:srgbClr val="0000FF"/>
                </a:solidFill>
                <a:latin typeface="Times New Roman" charset="0"/>
                <a:ea typeface="ＭＳ Ｐゴシック" charset="0"/>
                <a:cs typeface="ＭＳ Ｐゴシック" charset="0"/>
              </a:rPr>
            </a:br>
            <a:r>
              <a:rPr lang="en-US" sz="3600" i="1" dirty="0">
                <a:solidFill>
                  <a:srgbClr val="0000FF"/>
                </a:solidFill>
                <a:latin typeface="Times New Roman" charset="0"/>
                <a:ea typeface="ＭＳ Ｐゴシック" charset="0"/>
                <a:cs typeface="ＭＳ Ｐゴシック" charset="0"/>
              </a:rPr>
              <a:t>The Roller Coaster Ride to the Clinic</a:t>
            </a:r>
          </a:p>
        </p:txBody>
      </p:sp>
      <p:pic>
        <p:nvPicPr>
          <p:cNvPr id="6146" name="Picture 1" descr="Trans-Med-Graphic-011413_DRAFTv5-01.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185333" y="1295400"/>
            <a:ext cx="6705600" cy="511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Picture 4" descr="TechVenture_Logo"/>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6739467" y="6170613"/>
            <a:ext cx="2214034"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8" name="Picture 6" descr="EFS_logo_010711"/>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04803" y="6240463"/>
            <a:ext cx="2980267"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228600" y="1295400"/>
            <a:ext cx="8686800" cy="4724400"/>
          </a:xfrm>
          <a:effectLst>
            <a:outerShdw blurRad="63500" dist="35921" dir="2700000" algn="ctr" rotWithShape="0">
              <a:schemeClr val="bg2"/>
            </a:outerShdw>
          </a:effectLst>
        </p:spPr>
        <p:txBody>
          <a:bodyPr>
            <a:normAutofit/>
          </a:bodyPr>
          <a:lstStyle/>
          <a:p>
            <a:pPr marL="457200" indent="-457200">
              <a:lnSpc>
                <a:spcPct val="90000"/>
              </a:lnSpc>
              <a:spcBef>
                <a:spcPct val="45000"/>
              </a:spcBef>
              <a:buClr>
                <a:schemeClr val="hlink"/>
              </a:buClr>
              <a:defRPr/>
            </a:pPr>
            <a:r>
              <a:rPr lang="en-US" sz="3000" dirty="0" smtClean="0">
                <a:latin typeface="Arial" pitchFamily="34" charset="0"/>
                <a:cs typeface="Arial" pitchFamily="34" charset="0"/>
              </a:rPr>
              <a:t>Disease of Interest (unmet medical need): understand the mechanism of disease and its progression</a:t>
            </a:r>
            <a:endParaRPr lang="en-US" sz="3000" strike="sngStrike" dirty="0">
              <a:latin typeface="Arial" pitchFamily="34" charset="0"/>
              <a:cs typeface="Arial" pitchFamily="34" charset="0"/>
            </a:endParaRPr>
          </a:p>
          <a:p>
            <a:pPr marL="457200" indent="-457200">
              <a:lnSpc>
                <a:spcPct val="90000"/>
              </a:lnSpc>
              <a:spcBef>
                <a:spcPct val="45000"/>
              </a:spcBef>
              <a:buClr>
                <a:schemeClr val="hlink"/>
              </a:buClr>
              <a:defRPr/>
            </a:pPr>
            <a:r>
              <a:rPr lang="en-US" sz="3000" dirty="0" smtClean="0">
                <a:latin typeface="Arial" pitchFamily="34" charset="0"/>
                <a:cs typeface="Arial" pitchFamily="34" charset="0"/>
              </a:rPr>
              <a:t>Identify a viable therapeutic target and validate</a:t>
            </a:r>
          </a:p>
          <a:p>
            <a:pPr marL="857250" lvl="1" indent="-457200">
              <a:lnSpc>
                <a:spcPct val="90000"/>
              </a:lnSpc>
              <a:spcBef>
                <a:spcPct val="45000"/>
              </a:spcBef>
              <a:buClr>
                <a:schemeClr val="hlink"/>
              </a:buClr>
              <a:buFont typeface="Arial" pitchFamily="34" charset="0"/>
              <a:buChar char="•"/>
              <a:defRPr/>
            </a:pPr>
            <a:r>
              <a:rPr lang="en-US" sz="2600" dirty="0" smtClean="0">
                <a:latin typeface="Arial" pitchFamily="34" charset="0"/>
                <a:cs typeface="Arial" pitchFamily="34" charset="0"/>
              </a:rPr>
              <a:t>Knock-out studies in whole cell or animal models</a:t>
            </a:r>
          </a:p>
          <a:p>
            <a:pPr marL="857250" lvl="1" indent="-457200">
              <a:lnSpc>
                <a:spcPct val="90000"/>
              </a:lnSpc>
              <a:spcBef>
                <a:spcPct val="45000"/>
              </a:spcBef>
              <a:buClr>
                <a:schemeClr val="hlink"/>
              </a:buClr>
              <a:buFont typeface="Arial" pitchFamily="34" charset="0"/>
              <a:buChar char="•"/>
              <a:defRPr/>
            </a:pPr>
            <a:r>
              <a:rPr lang="en-US" sz="2600" dirty="0" err="1" smtClean="0">
                <a:latin typeface="Arial" pitchFamily="34" charset="0"/>
                <a:cs typeface="Arial" pitchFamily="34" charset="0"/>
              </a:rPr>
              <a:t>RNAi</a:t>
            </a:r>
            <a:r>
              <a:rPr lang="en-US" sz="2600" dirty="0" smtClean="0">
                <a:latin typeface="Arial" pitchFamily="34" charset="0"/>
                <a:cs typeface="Arial" pitchFamily="34" charset="0"/>
              </a:rPr>
              <a:t>, antibodies, tool compounds</a:t>
            </a:r>
            <a:endParaRPr lang="en-US" sz="2600" dirty="0">
              <a:latin typeface="Arial" pitchFamily="34" charset="0"/>
              <a:cs typeface="Arial" pitchFamily="34" charset="0"/>
            </a:endParaRPr>
          </a:p>
          <a:p>
            <a:pPr marL="457200" indent="-457200">
              <a:lnSpc>
                <a:spcPct val="90000"/>
              </a:lnSpc>
              <a:spcBef>
                <a:spcPct val="45000"/>
              </a:spcBef>
              <a:buClr>
                <a:schemeClr val="hlink"/>
              </a:buClr>
              <a:defRPr/>
            </a:pPr>
            <a:r>
              <a:rPr lang="en-US" sz="3000" dirty="0" smtClean="0">
                <a:latin typeface="Arial" pitchFamily="34" charset="0"/>
                <a:cs typeface="Arial" pitchFamily="34" charset="0"/>
              </a:rPr>
              <a:t>Develop and validate robust biological assays for testing compounds</a:t>
            </a:r>
          </a:p>
          <a:p>
            <a:pPr marL="857250" lvl="1" indent="-457200">
              <a:lnSpc>
                <a:spcPct val="90000"/>
              </a:lnSpc>
              <a:spcBef>
                <a:spcPct val="45000"/>
              </a:spcBef>
              <a:buClr>
                <a:schemeClr val="hlink"/>
              </a:buClr>
              <a:buFont typeface="Arial" pitchFamily="34" charset="0"/>
              <a:buChar char="•"/>
              <a:defRPr/>
            </a:pPr>
            <a:r>
              <a:rPr lang="en-US" sz="2600" dirty="0" smtClean="0">
                <a:latin typeface="Arial" pitchFamily="34" charset="0"/>
                <a:cs typeface="Arial" pitchFamily="34" charset="0"/>
              </a:rPr>
              <a:t>Whole cell, transformed cells, cell-free biochemical</a:t>
            </a:r>
          </a:p>
          <a:p>
            <a:pPr marL="857250" lvl="1" indent="-457200">
              <a:lnSpc>
                <a:spcPct val="90000"/>
              </a:lnSpc>
              <a:spcBef>
                <a:spcPct val="45000"/>
              </a:spcBef>
              <a:buClr>
                <a:schemeClr val="hlink"/>
              </a:buClr>
              <a:buFont typeface="Arial" pitchFamily="34" charset="0"/>
              <a:buChar char="•"/>
              <a:defRPr/>
            </a:pPr>
            <a:endParaRPr lang="en-US" sz="2600" dirty="0">
              <a:latin typeface="Arial" pitchFamily="34" charset="0"/>
              <a:cs typeface="Arial" pitchFamily="34" charset="0"/>
            </a:endParaRPr>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8" name="Rectangle 2"/>
          <p:cNvSpPr>
            <a:spLocks noGrp="1" noChangeArrowheads="1"/>
          </p:cNvSpPr>
          <p:nvPr>
            <p:ph type="title"/>
          </p:nvPr>
        </p:nvSpPr>
        <p:spPr>
          <a:xfrm>
            <a:off x="762000" y="152400"/>
            <a:ext cx="7772400" cy="990600"/>
          </a:xfrm>
        </p:spPr>
        <p:txBody>
          <a:bodyPr wrap="square" numCol="1" anchorCtr="0" compatLnSpc="1">
            <a:prstTxWarp prst="textNoShape">
              <a:avLst/>
            </a:prstTxWarp>
            <a:normAutofit/>
          </a:bodyPr>
          <a:lstStyle/>
          <a:p>
            <a:pPr eaLnBrk="1" hangingPunct="1"/>
            <a:r>
              <a:rPr lang="en-US" dirty="0" smtClean="0">
                <a:latin typeface="Arial" charset="0"/>
                <a:ea typeface="ヒラギノ角ゴ Pro W3" charset="0"/>
                <a:cs typeface="ヒラギノ角ゴ Pro W3" charset="0"/>
              </a:rPr>
              <a:t>Discovery Biology</a:t>
            </a:r>
            <a:endParaRPr lang="en-US" strike="sngStrike" dirty="0">
              <a:latin typeface="Arial" charset="0"/>
              <a:ea typeface="ヒラギノ角ゴ Pro W3" charset="0"/>
              <a:cs typeface="ヒラギノ角ゴ Pro W3" charset="0"/>
            </a:endParaRPr>
          </a:p>
        </p:txBody>
      </p:sp>
    </p:spTree>
    <p:extLst>
      <p:ext uri="{BB962C8B-B14F-4D97-AF65-F5344CB8AC3E}">
        <p14:creationId xmlns="" xmlns:p14="http://schemas.microsoft.com/office/powerpoint/2010/main" val="387145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0988" y="212714"/>
            <a:ext cx="7772400" cy="914400"/>
          </a:xfrm>
        </p:spPr>
        <p:txBody>
          <a:bodyPr wrap="square" numCol="1" anchorCtr="0" compatLnSpc="1">
            <a:prstTxWarp prst="textNoShape">
              <a:avLst/>
            </a:prstTxWarp>
          </a:bodyPr>
          <a:lstStyle/>
          <a:p>
            <a:pPr eaLnBrk="1" hangingPunct="1"/>
            <a:r>
              <a:rPr lang="en-US" dirty="0" smtClean="0">
                <a:latin typeface="Arial" charset="0"/>
                <a:ea typeface="ヒラギノ角ゴ Pro W3" charset="0"/>
                <a:cs typeface="ヒラギノ角ゴ Pro W3" charset="0"/>
              </a:rPr>
              <a:t>Screening for Hit Identification </a:t>
            </a:r>
            <a:endParaRPr lang="en-US" dirty="0">
              <a:latin typeface="Arial" charset="0"/>
              <a:ea typeface="ヒラギノ角ゴ Pro W3" charset="0"/>
              <a:cs typeface="ヒラギノ角ゴ Pro W3" charset="0"/>
            </a:endParaRPr>
          </a:p>
        </p:txBody>
      </p:sp>
      <p:sp>
        <p:nvSpPr>
          <p:cNvPr id="107523" name="Rectangle 3"/>
          <p:cNvSpPr>
            <a:spLocks noGrp="1" noChangeArrowheads="1"/>
          </p:cNvSpPr>
          <p:nvPr>
            <p:ph type="body" idx="1"/>
          </p:nvPr>
        </p:nvSpPr>
        <p:spPr>
          <a:xfrm>
            <a:off x="685800" y="3032114"/>
            <a:ext cx="7772400" cy="3048000"/>
          </a:xfrm>
        </p:spPr>
        <p:txBody>
          <a:bodyPr>
            <a:normAutofit lnSpcReduction="10000"/>
          </a:bodyPr>
          <a:lstStyle/>
          <a:p>
            <a:pPr marL="0" indent="0" eaLnBrk="1" hangingPunct="1">
              <a:buFontTx/>
              <a:buChar char="•"/>
            </a:pPr>
            <a:r>
              <a:rPr lang="en-US" sz="2800" dirty="0" smtClean="0">
                <a:latin typeface="Arial" charset="0"/>
                <a:ea typeface="ヒラギノ角ゴ Pro W3" charset="0"/>
                <a:cs typeface="ヒラギノ角ゴ Pro W3" charset="0"/>
              </a:rPr>
              <a:t>State-of-the-art technology is available to screen large libraries of compounds against various types biological assays</a:t>
            </a:r>
          </a:p>
          <a:p>
            <a:pPr marL="0" indent="0" eaLnBrk="1" hangingPunct="1">
              <a:buFontTx/>
              <a:buChar char="•"/>
            </a:pPr>
            <a:r>
              <a:rPr lang="en-US" sz="2800" dirty="0" smtClean="0">
                <a:latin typeface="Arial" charset="0"/>
                <a:ea typeface="ヒラギノ角ゴ Pro W3" charset="0"/>
                <a:cs typeface="ヒラギノ角ゴ Pro W3" charset="0"/>
              </a:rPr>
              <a:t>Compounds which affect the assay in a favorable manner are called “Hits”</a:t>
            </a:r>
          </a:p>
          <a:p>
            <a:pPr marL="0" indent="0" eaLnBrk="1" hangingPunct="1">
              <a:buFontTx/>
              <a:buChar char="•"/>
            </a:pPr>
            <a:r>
              <a:rPr lang="en-US" sz="2800" dirty="0" smtClean="0">
                <a:latin typeface="Arial" charset="0"/>
                <a:ea typeface="ヒラギノ角ゴ Pro W3" charset="0"/>
                <a:cs typeface="ヒラギノ角ゴ Pro W3" charset="0"/>
              </a:rPr>
              <a:t>Each set of hits are tested separately against the target assay to identify validated hits</a:t>
            </a:r>
          </a:p>
          <a:p>
            <a:pPr marL="400050" lvl="1" indent="0">
              <a:buNone/>
            </a:pPr>
            <a:endParaRPr lang="en-US" sz="2400" dirty="0">
              <a:latin typeface="Arial" charset="0"/>
              <a:ea typeface="ヒラギノ角ゴ Pro W3" charset="0"/>
              <a:cs typeface="ヒラギノ角ゴ Pro W3" charset="0"/>
            </a:endParaRPr>
          </a:p>
          <a:p>
            <a:pPr marL="0" indent="0" eaLnBrk="1" hangingPunct="1">
              <a:buFontTx/>
              <a:buChar char="•"/>
            </a:pPr>
            <a:endParaRPr lang="en-US" sz="2800" dirty="0">
              <a:latin typeface="Arial" charset="0"/>
              <a:ea typeface="ヒラギノ角ゴ Pro W3" charset="0"/>
              <a:cs typeface="ヒラギノ角ゴ Pro W3" charset="0"/>
            </a:endParaRPr>
          </a:p>
        </p:txBody>
      </p:sp>
      <p:pic>
        <p:nvPicPr>
          <p:cNvPr id="107524" name="Picture 4" descr="lab_samples"/>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200400" y="1203314"/>
            <a:ext cx="2209800" cy="179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txBox="1">
            <a:spLocks/>
          </p:cNvSpPr>
          <p:nvPr/>
        </p:nvSpPr>
        <p:spPr bwMode="auto">
          <a:xfrm>
            <a:off x="6553200" y="6416669"/>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6" name="Date Placeholder 8"/>
          <p:cNvSpPr txBox="1">
            <a:spLocks/>
          </p:cNvSpPr>
          <p:nvPr/>
        </p:nvSpPr>
        <p:spPr bwMode="auto">
          <a:xfrm>
            <a:off x="457200" y="641667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7" name="Footer Placeholder 9"/>
          <p:cNvSpPr txBox="1">
            <a:spLocks/>
          </p:cNvSpPr>
          <p:nvPr/>
        </p:nvSpPr>
        <p:spPr bwMode="auto">
          <a:xfrm>
            <a:off x="2362200" y="6383340"/>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95847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28600"/>
            <a:ext cx="8839200" cy="914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noProof="0" dirty="0" smtClean="0">
                <a:latin typeface="Arial" pitchFamily="34" charset="0"/>
                <a:ea typeface="+mj-ea"/>
                <a:cs typeface="Arial" pitchFamily="34" charset="0"/>
              </a:rPr>
              <a:t>Discovery Chemistry or Medicinal Chemistry – Iterative Process</a:t>
            </a:r>
            <a:endParaRPr kumimoji="0" lang="en-US" sz="4000" b="0" i="0" u="none" strike="sngStrike" kern="1200" cap="none" spc="0" normalizeH="0" baseline="0" noProof="0" dirty="0">
              <a:ln>
                <a:noFill/>
              </a:ln>
              <a:effectLst/>
              <a:uLnTx/>
              <a:uFillTx/>
              <a:latin typeface="Arial" pitchFamily="34" charset="0"/>
              <a:ea typeface="+mj-ea"/>
              <a:cs typeface="Arial" pitchFamily="34" charset="0"/>
            </a:endParaRPr>
          </a:p>
        </p:txBody>
      </p:sp>
      <p:sp>
        <p:nvSpPr>
          <p:cNvPr id="7" name="Rectangle 6"/>
          <p:cNvSpPr/>
          <p:nvPr/>
        </p:nvSpPr>
        <p:spPr>
          <a:xfrm>
            <a:off x="0" y="1219200"/>
            <a:ext cx="9144000" cy="4693593"/>
          </a:xfrm>
          <a:prstGeom prst="rect">
            <a:avLst/>
          </a:prstGeom>
        </p:spPr>
        <p:txBody>
          <a:bodyPr wrap="square">
            <a:spAutoFit/>
          </a:bodyPr>
          <a:lstStyle/>
          <a:p>
            <a:pPr>
              <a:spcAft>
                <a:spcPts val="600"/>
              </a:spcAft>
              <a:buFont typeface="Arial" pitchFamily="34" charset="0"/>
              <a:buChar char="•"/>
            </a:pPr>
            <a:r>
              <a:rPr lang="en-US" sz="2400" dirty="0" smtClean="0"/>
              <a:t>Start with hits and create lead compounds (a.k.a., Hit-to-Lead, H2L)</a:t>
            </a:r>
          </a:p>
          <a:p>
            <a:pPr lvl="1">
              <a:spcAft>
                <a:spcPts val="600"/>
              </a:spcAft>
              <a:buFont typeface="Arial" pitchFamily="34" charset="0"/>
              <a:buChar char="•"/>
            </a:pPr>
            <a:r>
              <a:rPr lang="en-US" sz="2400" dirty="0" smtClean="0"/>
              <a:t>Synthesize and test analogs of hits to optimize certain properties: biological activity (potency), identify off target effects, selectivity (related or unrelated targets to avoid side effects or toxicity)</a:t>
            </a:r>
          </a:p>
          <a:p>
            <a:pPr lvl="1">
              <a:spcAft>
                <a:spcPts val="600"/>
              </a:spcAft>
              <a:buFont typeface="Arial" pitchFamily="34" charset="0"/>
              <a:buChar char="•"/>
            </a:pPr>
            <a:r>
              <a:rPr lang="en-US" sz="2400" dirty="0" smtClean="0"/>
              <a:t>Use drug design to create novel compounds and optimal compounds</a:t>
            </a:r>
          </a:p>
          <a:p>
            <a:pPr lvl="2">
              <a:spcAft>
                <a:spcPts val="600"/>
              </a:spcAft>
              <a:buFont typeface="Arial" pitchFamily="34" charset="0"/>
              <a:buChar char="•"/>
            </a:pPr>
            <a:r>
              <a:rPr lang="en-US" sz="2400" dirty="0" smtClean="0"/>
              <a:t>Computer-aided drug design (CADD)</a:t>
            </a:r>
          </a:p>
          <a:p>
            <a:pPr lvl="2">
              <a:spcAft>
                <a:spcPts val="600"/>
              </a:spcAft>
              <a:buFont typeface="Arial" pitchFamily="34" charset="0"/>
              <a:buChar char="•"/>
            </a:pPr>
            <a:r>
              <a:rPr lang="en-US" sz="2400" dirty="0" smtClean="0"/>
              <a:t> Intuitive drug design based on medicinal chemistry experience</a:t>
            </a:r>
          </a:p>
          <a:p>
            <a:pPr lvl="1">
              <a:spcAft>
                <a:spcPts val="600"/>
              </a:spcAft>
              <a:buFont typeface="Arial" pitchFamily="34" charset="0"/>
              <a:buChar char="•"/>
            </a:pPr>
            <a:r>
              <a:rPr lang="en-US" sz="2400" dirty="0" smtClean="0"/>
              <a:t> Novel compounds could result in valuable intellectual property (IP)</a:t>
            </a:r>
          </a:p>
          <a:p>
            <a:pPr>
              <a:spcAft>
                <a:spcPts val="600"/>
              </a:spcAft>
              <a:buFont typeface="Arial" pitchFamily="34" charset="0"/>
              <a:buChar char="•"/>
            </a:pPr>
            <a:r>
              <a:rPr lang="en-US" sz="2400" dirty="0" smtClean="0"/>
              <a:t> </a:t>
            </a:r>
            <a:r>
              <a:rPr lang="en-US" sz="2400" i="1" dirty="0" smtClean="0"/>
              <a:t>In vitro </a:t>
            </a:r>
            <a:r>
              <a:rPr lang="en-US" sz="2400" dirty="0" smtClean="0"/>
              <a:t>ADME characterization of optimized compounds</a:t>
            </a:r>
          </a:p>
          <a:p>
            <a:pPr>
              <a:spcAft>
                <a:spcPts val="600"/>
              </a:spcAft>
              <a:buFont typeface="Arial" pitchFamily="34" charset="0"/>
              <a:buChar char="•"/>
            </a:pPr>
            <a:r>
              <a:rPr lang="en-US" sz="2400" dirty="0" smtClean="0"/>
              <a:t> Explore proof of concept efficacy in animal models (non GLP)</a:t>
            </a:r>
          </a:p>
        </p:txBody>
      </p:sp>
      <p:sp>
        <p:nvSpPr>
          <p:cNvPr id="5"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8"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9144000" cy="1143000"/>
          </a:xfrm>
        </p:spPr>
        <p:txBody>
          <a:bodyPr wrap="square" numCol="1" anchorCtr="0" compatLnSpc="1">
            <a:prstTxWarp prst="textNoShape">
              <a:avLst/>
            </a:prstTxWarp>
            <a:noAutofit/>
          </a:bodyPr>
          <a:lstStyle/>
          <a:p>
            <a:pPr eaLnBrk="1" hangingPunct="1"/>
            <a:r>
              <a:rPr lang="en-US" sz="3600" dirty="0" smtClean="0">
                <a:latin typeface="Arial" charset="0"/>
                <a:ea typeface="ヒラギノ角ゴ Pro W3" charset="0"/>
                <a:cs typeface="ヒラギノ角ゴ Pro W3" charset="0"/>
              </a:rPr>
              <a:t>Another Way to Find Leads – Modify Existing Active Compound</a:t>
            </a:r>
            <a:endParaRPr lang="en-US" sz="3600" dirty="0">
              <a:latin typeface="Arial" charset="0"/>
              <a:ea typeface="ヒラギノ角ゴ Pro W3" charset="0"/>
              <a:cs typeface="ヒラギノ角ゴ Pro W3" charset="0"/>
            </a:endParaRPr>
          </a:p>
        </p:txBody>
      </p:sp>
      <p:sp>
        <p:nvSpPr>
          <p:cNvPr id="108547" name="Rectangle 3"/>
          <p:cNvSpPr>
            <a:spLocks noGrp="1" noChangeArrowheads="1"/>
          </p:cNvSpPr>
          <p:nvPr>
            <p:ph type="body" idx="1"/>
          </p:nvPr>
        </p:nvSpPr>
        <p:spPr>
          <a:xfrm>
            <a:off x="0" y="4191000"/>
            <a:ext cx="9144000" cy="2057400"/>
          </a:xfrm>
        </p:spPr>
        <p:txBody>
          <a:bodyPr>
            <a:normAutofit lnSpcReduction="10000"/>
          </a:bodyPr>
          <a:lstStyle/>
          <a:p>
            <a:pPr marL="0" indent="0">
              <a:lnSpc>
                <a:spcPct val="90000"/>
              </a:lnSpc>
            </a:pPr>
            <a:r>
              <a:rPr lang="en-US" sz="2400" dirty="0" smtClean="0">
                <a:latin typeface="Arial" charset="0"/>
                <a:ea typeface="ヒラギノ角ゴ Pro W3" charset="0"/>
                <a:cs typeface="ヒラギノ角ゴ Pro W3" charset="0"/>
              </a:rPr>
              <a:t>Design structural changes and create compounds to: </a:t>
            </a:r>
          </a:p>
          <a:p>
            <a:pPr marL="400050" lvl="1" indent="0">
              <a:lnSpc>
                <a:spcPct val="90000"/>
              </a:lnSpc>
            </a:pPr>
            <a:r>
              <a:rPr lang="en-US" sz="2000" dirty="0" smtClean="0">
                <a:latin typeface="Arial" charset="0"/>
                <a:ea typeface="ヒラギノ角ゴ Pro W3" charset="0"/>
                <a:cs typeface="ヒラギノ角ゴ Pro W3" charset="0"/>
              </a:rPr>
              <a:t>Improve biological activity and selectivity for  the target</a:t>
            </a:r>
          </a:p>
          <a:p>
            <a:pPr marL="400050" lvl="1" indent="0">
              <a:lnSpc>
                <a:spcPct val="90000"/>
              </a:lnSpc>
            </a:pPr>
            <a:r>
              <a:rPr lang="en-US" sz="2000" dirty="0" smtClean="0">
                <a:latin typeface="Arial" charset="0"/>
                <a:ea typeface="ヒラギノ角ゴ Pro W3" charset="0"/>
                <a:cs typeface="ヒラギノ角ゴ Pro W3" charset="0"/>
              </a:rPr>
              <a:t>Eliminate side effects</a:t>
            </a:r>
          </a:p>
          <a:p>
            <a:pPr marL="400050" lvl="1" indent="0">
              <a:lnSpc>
                <a:spcPct val="90000"/>
              </a:lnSpc>
            </a:pPr>
            <a:r>
              <a:rPr lang="en-US" sz="2000" dirty="0" smtClean="0">
                <a:latin typeface="Arial" charset="0"/>
                <a:ea typeface="ヒラギノ角ゴ Pro W3" charset="0"/>
                <a:cs typeface="ヒラギノ角ゴ Pro W3" charset="0"/>
              </a:rPr>
              <a:t> Carve out patent space (IP)</a:t>
            </a:r>
          </a:p>
          <a:p>
            <a:pPr marL="400050" lvl="1" indent="0">
              <a:lnSpc>
                <a:spcPct val="90000"/>
              </a:lnSpc>
            </a:pPr>
            <a:r>
              <a:rPr lang="en-US" sz="2000" dirty="0" smtClean="0">
                <a:latin typeface="Arial" charset="0"/>
                <a:ea typeface="ヒラギノ角ゴ Pro W3" charset="0"/>
                <a:cs typeface="ヒラギノ角ゴ Pro W3" charset="0"/>
              </a:rPr>
              <a:t>Improve physicochemical properties</a:t>
            </a:r>
          </a:p>
          <a:p>
            <a:pPr marL="400050" lvl="1" indent="0">
              <a:lnSpc>
                <a:spcPct val="90000"/>
              </a:lnSpc>
            </a:pPr>
            <a:r>
              <a:rPr lang="en-US" sz="2000" dirty="0" smtClean="0">
                <a:latin typeface="Arial" charset="0"/>
                <a:ea typeface="ヒラギノ角ゴ Pro W3" charset="0"/>
                <a:cs typeface="ヒラギノ角ゴ Pro W3" charset="0"/>
              </a:rPr>
              <a:t>Improve therapeutic index  (TI) (effectiveness vs. unfavorable side effects)</a:t>
            </a:r>
            <a:endParaRPr lang="en-US" sz="2000" dirty="0">
              <a:latin typeface="Arial" charset="0"/>
              <a:ea typeface="ヒラギノ角ゴ Pro W3" charset="0"/>
              <a:cs typeface="ヒラギノ角ゴ Pro W3" charset="0"/>
            </a:endParaRPr>
          </a:p>
        </p:txBody>
      </p:sp>
      <p:sp>
        <p:nvSpPr>
          <p:cNvPr id="5"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6"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7"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pic>
        <p:nvPicPr>
          <p:cNvPr id="8" name="Picture 4"/>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739334" y="1600200"/>
            <a:ext cx="7033066"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Arrow 8"/>
          <p:cNvSpPr/>
          <p:nvPr/>
        </p:nvSpPr>
        <p:spPr>
          <a:xfrm>
            <a:off x="3352800" y="2362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6600" y="2630269"/>
            <a:ext cx="767069" cy="461665"/>
          </a:xfrm>
          <a:prstGeom prst="rect">
            <a:avLst/>
          </a:prstGeom>
          <a:solidFill>
            <a:schemeClr val="tx2">
              <a:lumMod val="20000"/>
              <a:lumOff val="80000"/>
            </a:schemeClr>
          </a:solidFill>
        </p:spPr>
        <p:txBody>
          <a:bodyPr wrap="square" rtlCol="0">
            <a:spAutoFit/>
          </a:bodyPr>
          <a:lstStyle/>
          <a:p>
            <a:r>
              <a:rPr lang="en-US" sz="1200" dirty="0" smtClean="0"/>
              <a:t>Many </a:t>
            </a:r>
          </a:p>
          <a:p>
            <a:r>
              <a:rPr lang="en-US" sz="1200" dirty="0" smtClean="0"/>
              <a:t>steps</a:t>
            </a:r>
            <a:endParaRPr lang="en-US" sz="1200" dirty="0"/>
          </a:p>
        </p:txBody>
      </p:sp>
    </p:spTree>
    <p:extLst>
      <p:ext uri="{BB962C8B-B14F-4D97-AF65-F5344CB8AC3E}">
        <p14:creationId xmlns="" xmlns:p14="http://schemas.microsoft.com/office/powerpoint/2010/main" val="203390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152400"/>
            <a:ext cx="88392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noProof="0" dirty="0" smtClean="0">
                <a:latin typeface="+mj-lt"/>
                <a:ea typeface="+mj-ea"/>
                <a:cs typeface="+mj-cs"/>
              </a:rPr>
              <a:t>Lead Optimization – Iterative Process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304800" y="990600"/>
            <a:ext cx="8534400" cy="5216813"/>
          </a:xfrm>
          <a:prstGeom prst="rect">
            <a:avLst/>
          </a:prstGeom>
        </p:spPr>
        <p:txBody>
          <a:bodyPr wrap="square">
            <a:spAutoFit/>
          </a:bodyPr>
          <a:lstStyle/>
          <a:p>
            <a:pPr>
              <a:spcAft>
                <a:spcPts val="600"/>
              </a:spcAft>
              <a:buFont typeface="Arial" pitchFamily="34" charset="0"/>
              <a:buChar char="•"/>
            </a:pPr>
            <a:r>
              <a:rPr lang="en-US" sz="2400" dirty="0" smtClean="0"/>
              <a:t>Identify optimal compound(s) for preclinical studies with favorable parameters</a:t>
            </a:r>
            <a:endParaRPr lang="en-US" sz="2400" strike="sngStrike" dirty="0" smtClean="0"/>
          </a:p>
          <a:p>
            <a:pPr lvl="1">
              <a:spcAft>
                <a:spcPts val="600"/>
              </a:spcAft>
              <a:buFont typeface="Arial" pitchFamily="34" charset="0"/>
              <a:buChar char="•"/>
            </a:pPr>
            <a:r>
              <a:rPr lang="en-US" sz="2400" dirty="0" smtClean="0"/>
              <a:t> synthetic scalability</a:t>
            </a:r>
          </a:p>
          <a:p>
            <a:pPr lvl="1">
              <a:spcAft>
                <a:spcPts val="600"/>
              </a:spcAft>
              <a:buFont typeface="Arial" pitchFamily="34" charset="0"/>
              <a:buChar char="•"/>
            </a:pPr>
            <a:r>
              <a:rPr lang="en-US" sz="2400" i="1" dirty="0" smtClean="0"/>
              <a:t> in vitro </a:t>
            </a:r>
            <a:r>
              <a:rPr lang="en-US" sz="2400" dirty="0" smtClean="0"/>
              <a:t>potency and selectivity</a:t>
            </a:r>
          </a:p>
          <a:p>
            <a:pPr lvl="1">
              <a:spcAft>
                <a:spcPts val="600"/>
              </a:spcAft>
              <a:buFont typeface="Arial" pitchFamily="34" charset="0"/>
              <a:buChar char="•"/>
            </a:pPr>
            <a:r>
              <a:rPr lang="en-US" sz="2400" dirty="0" smtClean="0"/>
              <a:t>In vivo efficacy in proof of concept and diseases models </a:t>
            </a:r>
          </a:p>
          <a:p>
            <a:pPr lvl="1">
              <a:spcAft>
                <a:spcPts val="600"/>
              </a:spcAft>
              <a:buFont typeface="Arial" pitchFamily="34" charset="0"/>
              <a:buChar char="•"/>
            </a:pPr>
            <a:r>
              <a:rPr lang="en-US" sz="2400" dirty="0" smtClean="0"/>
              <a:t> toxicology (dose-ranging toxicology studies in vivo)</a:t>
            </a:r>
          </a:p>
          <a:p>
            <a:pPr lvl="1">
              <a:spcAft>
                <a:spcPts val="600"/>
              </a:spcAft>
              <a:buFont typeface="Arial" pitchFamily="34" charset="0"/>
              <a:buChar char="•"/>
            </a:pPr>
            <a:r>
              <a:rPr lang="en-US" sz="2400" dirty="0" smtClean="0"/>
              <a:t> patentability</a:t>
            </a:r>
          </a:p>
          <a:p>
            <a:pPr lvl="1">
              <a:spcAft>
                <a:spcPts val="600"/>
              </a:spcAft>
              <a:buFont typeface="Arial" pitchFamily="34" charset="0"/>
              <a:buChar char="•"/>
            </a:pPr>
            <a:r>
              <a:rPr lang="en-US" sz="2400" dirty="0" smtClean="0"/>
              <a:t>In vivo pharmacokinetics (PK: half-life, </a:t>
            </a:r>
            <a:r>
              <a:rPr lang="en-US" sz="2400" dirty="0" err="1" smtClean="0"/>
              <a:t>Cmax</a:t>
            </a:r>
            <a:r>
              <a:rPr lang="en-US" sz="2400" dirty="0" smtClean="0"/>
              <a:t>, </a:t>
            </a:r>
            <a:r>
              <a:rPr lang="en-US" sz="2400" dirty="0" err="1" smtClean="0"/>
              <a:t>Tmax</a:t>
            </a:r>
            <a:r>
              <a:rPr lang="en-US" sz="2400" dirty="0" smtClean="0"/>
              <a:t>, etc) </a:t>
            </a:r>
          </a:p>
          <a:p>
            <a:pPr lvl="1">
              <a:spcAft>
                <a:spcPts val="600"/>
              </a:spcAft>
              <a:buFont typeface="Arial" pitchFamily="34" charset="0"/>
              <a:buChar char="•"/>
            </a:pPr>
            <a:r>
              <a:rPr lang="en-US" sz="2400" dirty="0" smtClean="0"/>
              <a:t> </a:t>
            </a:r>
            <a:r>
              <a:rPr lang="en-US" sz="2400" i="1" dirty="0" smtClean="0"/>
              <a:t>in vitro </a:t>
            </a:r>
            <a:r>
              <a:rPr lang="en-US" sz="2400" dirty="0" smtClean="0"/>
              <a:t>ADME characterization</a:t>
            </a:r>
          </a:p>
          <a:p>
            <a:pPr lvl="1">
              <a:spcAft>
                <a:spcPts val="600"/>
              </a:spcAft>
              <a:buFont typeface="Arial" pitchFamily="34" charset="0"/>
              <a:buChar char="•"/>
            </a:pPr>
            <a:r>
              <a:rPr lang="en-US" sz="2400" dirty="0" smtClean="0"/>
              <a:t>Optimal mode of delivery </a:t>
            </a:r>
          </a:p>
          <a:p>
            <a:pPr>
              <a:spcAft>
                <a:spcPts val="600"/>
              </a:spcAft>
              <a:buFont typeface="Arial" pitchFamily="34" charset="0"/>
              <a:buChar char="•"/>
            </a:pPr>
            <a:r>
              <a:rPr lang="en-US" sz="2400" dirty="0" smtClean="0"/>
              <a:t> Highly collaborative work with pharmacology, toxicology, biology, process chemistry, patent law, etc</a:t>
            </a:r>
          </a:p>
        </p:txBody>
      </p:sp>
      <p:sp>
        <p:nvSpPr>
          <p:cNvPr id="5"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6"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8"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450" y="533400"/>
            <a:ext cx="6705600" cy="457200"/>
          </a:xfrm>
        </p:spPr>
        <p:txBody>
          <a:bodyPr wrap="square" numCol="1" anchorCtr="0" compatLnSpc="1">
            <a:prstTxWarp prst="textNoShape">
              <a:avLst/>
            </a:prstTxWarp>
            <a:noAutofit/>
          </a:bodyPr>
          <a:lstStyle/>
          <a:p>
            <a:r>
              <a:rPr lang="en-US" sz="3200" dirty="0" smtClean="0">
                <a:latin typeface="Arial" charset="0"/>
              </a:rPr>
              <a:t>Goal - Get to an IND Application (Investigational New Drug) </a:t>
            </a:r>
            <a:endParaRPr lang="en-US" sz="3200" dirty="0">
              <a:latin typeface="Arial" charset="0"/>
            </a:endParaRPr>
          </a:p>
        </p:txBody>
      </p:sp>
      <p:grpSp>
        <p:nvGrpSpPr>
          <p:cNvPr id="2" name="Group 83"/>
          <p:cNvGrpSpPr>
            <a:grpSpLocks/>
          </p:cNvGrpSpPr>
          <p:nvPr/>
        </p:nvGrpSpPr>
        <p:grpSpPr bwMode="auto">
          <a:xfrm>
            <a:off x="28575" y="1568451"/>
            <a:ext cx="9059863" cy="3370218"/>
            <a:chOff x="27993" y="1569099"/>
            <a:chExt cx="9060021" cy="3369722"/>
          </a:xfrm>
        </p:grpSpPr>
        <p:cxnSp>
          <p:nvCxnSpPr>
            <p:cNvPr id="31" name="Straight Connector 30"/>
            <p:cNvCxnSpPr/>
            <p:nvPr/>
          </p:nvCxnSpPr>
          <p:spPr>
            <a:xfrm rot="5400000">
              <a:off x="7014955" y="3245250"/>
              <a:ext cx="3060250"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065561" y="3254774"/>
              <a:ext cx="3060250"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448688" y="2108770"/>
              <a:ext cx="8107503" cy="2323758"/>
            </a:xfrm>
            <a:prstGeom prst="rect">
              <a:avLst/>
            </a:prstGeom>
            <a:gradFill rotWithShape="1">
              <a:gsLst>
                <a:gs pos="0">
                  <a:srgbClr val="D9D9D9"/>
                </a:gs>
                <a:gs pos="80000">
                  <a:srgbClr val="A6A6A6"/>
                </a:gs>
                <a:gs pos="100000">
                  <a:srgbClr val="7F7F7F"/>
                </a:gs>
              </a:gsLst>
              <a:lin ang="16200000"/>
            </a:gradFill>
            <a:ln w="19050">
              <a:solidFill>
                <a:schemeClr val="tx1"/>
              </a:solidFill>
              <a:prstDash val="dash"/>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grpSp>
          <p:nvGrpSpPr>
            <p:cNvPr id="3" name="Group 49"/>
            <p:cNvGrpSpPr>
              <a:grpSpLocks/>
            </p:cNvGrpSpPr>
            <p:nvPr/>
          </p:nvGrpSpPr>
          <p:grpSpPr bwMode="auto">
            <a:xfrm>
              <a:off x="4198780" y="2696546"/>
              <a:ext cx="679838" cy="298985"/>
              <a:chOff x="2808514" y="5223156"/>
              <a:chExt cx="1045029" cy="459592"/>
            </a:xfrm>
          </p:grpSpPr>
          <p:cxnSp>
            <p:nvCxnSpPr>
              <p:cNvPr id="44" name="Straight Connector 43"/>
              <p:cNvCxnSpPr/>
              <p:nvPr/>
            </p:nvCxnSpPr>
            <p:spPr>
              <a:xfrm rot="5400000">
                <a:off x="3250903" y="5301703"/>
                <a:ext cx="1585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07974" y="5378560"/>
                <a:ext cx="1044451" cy="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659140" y="5527395"/>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693830" y="5527395"/>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50"/>
            <p:cNvGrpSpPr>
              <a:grpSpLocks/>
            </p:cNvGrpSpPr>
            <p:nvPr/>
          </p:nvGrpSpPr>
          <p:grpSpPr bwMode="auto">
            <a:xfrm rot="10800000">
              <a:off x="4892356" y="3474097"/>
              <a:ext cx="679838" cy="298985"/>
              <a:chOff x="2808514" y="5223156"/>
              <a:chExt cx="1045029" cy="459592"/>
            </a:xfrm>
          </p:grpSpPr>
          <p:cxnSp>
            <p:nvCxnSpPr>
              <p:cNvPr id="52" name="Straight Connector 51"/>
              <p:cNvCxnSpPr/>
              <p:nvPr/>
            </p:nvCxnSpPr>
            <p:spPr>
              <a:xfrm rot="5400000">
                <a:off x="3286458" y="5311089"/>
                <a:ext cx="1585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43530" y="5387946"/>
                <a:ext cx="1044451" cy="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728860" y="5536781"/>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763550" y="5536781"/>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55"/>
            <p:cNvGrpSpPr>
              <a:grpSpLocks/>
            </p:cNvGrpSpPr>
            <p:nvPr/>
          </p:nvGrpSpPr>
          <p:grpSpPr bwMode="auto">
            <a:xfrm>
              <a:off x="5554829" y="2802293"/>
              <a:ext cx="679838" cy="298985"/>
              <a:chOff x="2808514" y="5223156"/>
              <a:chExt cx="1045029" cy="459592"/>
            </a:xfrm>
          </p:grpSpPr>
          <p:cxnSp>
            <p:nvCxnSpPr>
              <p:cNvPr id="57" name="Straight Connector 56"/>
              <p:cNvCxnSpPr/>
              <p:nvPr/>
            </p:nvCxnSpPr>
            <p:spPr>
              <a:xfrm rot="5400000">
                <a:off x="3251660" y="5301405"/>
                <a:ext cx="158593"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07512" y="5379482"/>
                <a:ext cx="1046891" cy="2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659898" y="5527096"/>
                <a:ext cx="307428"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697027" y="5527096"/>
                <a:ext cx="307428" cy="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Extract 31"/>
            <p:cNvSpPr>
              <a:spLocks noChangeArrowheads="1"/>
            </p:cNvSpPr>
            <p:nvPr/>
          </p:nvSpPr>
          <p:spPr bwMode="auto">
            <a:xfrm rot="5400000">
              <a:off x="975141" y="1599776"/>
              <a:ext cx="2276140" cy="3332221"/>
            </a:xfrm>
            <a:prstGeom prst="flowChartExtract">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sp>
          <p:nvSpPr>
            <p:cNvPr id="10" name="Flowchart: Extract 9"/>
            <p:cNvSpPr>
              <a:spLocks noChangeArrowheads="1"/>
            </p:cNvSpPr>
            <p:nvPr/>
          </p:nvSpPr>
          <p:spPr bwMode="auto">
            <a:xfrm rot="5400000">
              <a:off x="4753352" y="302767"/>
              <a:ext cx="1007914" cy="5924653"/>
            </a:xfrm>
            <a:prstGeom prst="flowChartExtract">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ndParaRPr>
            </a:p>
          </p:txBody>
        </p:sp>
        <p:sp>
          <p:nvSpPr>
            <p:cNvPr id="15" name="Rectangle 14"/>
            <p:cNvSpPr/>
            <p:nvPr/>
          </p:nvSpPr>
          <p:spPr>
            <a:xfrm>
              <a:off x="3611043" y="2099246"/>
              <a:ext cx="214316" cy="2369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Connector 17"/>
            <p:cNvCxnSpPr/>
            <p:nvPr/>
          </p:nvCxnSpPr>
          <p:spPr>
            <a:xfrm rot="5400000">
              <a:off x="2066631" y="3213505"/>
              <a:ext cx="3060250"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02379" y="3207949"/>
              <a:ext cx="3061836"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474" name="TextBox 15"/>
            <p:cNvSpPr txBox="1">
              <a:spLocks noChangeArrowheads="1"/>
            </p:cNvSpPr>
            <p:nvPr/>
          </p:nvSpPr>
          <p:spPr bwMode="auto">
            <a:xfrm rot="16200000">
              <a:off x="3046827" y="3143924"/>
              <a:ext cx="1287693" cy="277004"/>
            </a:xfrm>
            <a:prstGeom prst="rect">
              <a:avLst/>
            </a:prstGeom>
            <a:solidFill>
              <a:srgbClr val="FFFF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IND Submission</a:t>
              </a:r>
            </a:p>
          </p:txBody>
        </p:sp>
        <p:cxnSp>
          <p:nvCxnSpPr>
            <p:cNvPr id="29" name="Straight Connector 28"/>
            <p:cNvCxnSpPr/>
            <p:nvPr/>
          </p:nvCxnSpPr>
          <p:spPr>
            <a:xfrm rot="5400000">
              <a:off x="959300" y="3055572"/>
              <a:ext cx="2693591" cy="222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a:spLocks noChangeArrowheads="1"/>
            </p:cNvSpPr>
            <p:nvPr/>
          </p:nvSpPr>
          <p:spPr bwMode="auto">
            <a:xfrm>
              <a:off x="8052946" y="2726217"/>
              <a:ext cx="1035068" cy="1034898"/>
            </a:xfrm>
            <a:prstGeom prst="ellipse">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endParaRPr lang="en-US" sz="1600" dirty="0">
                <a:solidFill>
                  <a:schemeClr val="lt1"/>
                </a:solidFill>
                <a:latin typeface="+mn-lt"/>
              </a:endParaRPr>
            </a:p>
          </p:txBody>
        </p:sp>
        <p:sp>
          <p:nvSpPr>
            <p:cNvPr id="19477" name="TextBox 13"/>
            <p:cNvSpPr txBox="1">
              <a:spLocks noChangeArrowheads="1"/>
            </p:cNvSpPr>
            <p:nvPr/>
          </p:nvSpPr>
          <p:spPr bwMode="auto">
            <a:xfrm>
              <a:off x="8159414" y="2828445"/>
              <a:ext cx="856264" cy="83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bg1"/>
                  </a:solidFill>
                </a:rPr>
                <a:t>1</a:t>
              </a:r>
            </a:p>
            <a:p>
              <a:pPr algn="ctr" eaLnBrk="1" hangingPunct="1"/>
              <a:r>
                <a:rPr lang="en-US" sz="1200">
                  <a:solidFill>
                    <a:schemeClr val="bg1"/>
                  </a:solidFill>
                </a:rPr>
                <a:t>FDA </a:t>
              </a:r>
            </a:p>
            <a:p>
              <a:pPr algn="ctr" eaLnBrk="1" hangingPunct="1"/>
              <a:r>
                <a:rPr lang="en-US" sz="1200">
                  <a:solidFill>
                    <a:schemeClr val="bg1"/>
                  </a:solidFill>
                </a:rPr>
                <a:t>Approved</a:t>
              </a:r>
            </a:p>
            <a:p>
              <a:pPr algn="ctr" eaLnBrk="1" hangingPunct="1"/>
              <a:r>
                <a:rPr lang="en-US" sz="1200">
                  <a:solidFill>
                    <a:schemeClr val="bg1"/>
                  </a:solidFill>
                </a:rPr>
                <a:t>Drug</a:t>
              </a:r>
            </a:p>
          </p:txBody>
        </p:sp>
        <p:sp>
          <p:nvSpPr>
            <p:cNvPr id="11" name="Oval 10"/>
            <p:cNvSpPr>
              <a:spLocks noChangeArrowheads="1"/>
            </p:cNvSpPr>
            <p:nvPr/>
          </p:nvSpPr>
          <p:spPr bwMode="auto">
            <a:xfrm>
              <a:off x="27993" y="2726217"/>
              <a:ext cx="1035068" cy="1034898"/>
            </a:xfrm>
            <a:prstGeom prst="ellipse">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endParaRPr lang="en-US" sz="1600" dirty="0">
                <a:solidFill>
                  <a:schemeClr val="lt1"/>
                </a:solidFill>
                <a:latin typeface="+mn-lt"/>
              </a:endParaRPr>
            </a:p>
          </p:txBody>
        </p:sp>
        <p:sp>
          <p:nvSpPr>
            <p:cNvPr id="19479" name="TextBox 12"/>
            <p:cNvSpPr txBox="1">
              <a:spLocks noChangeArrowheads="1"/>
            </p:cNvSpPr>
            <p:nvPr/>
          </p:nvSpPr>
          <p:spPr bwMode="auto">
            <a:xfrm>
              <a:off x="33308" y="3013111"/>
              <a:ext cx="1018245" cy="461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bg1"/>
                  </a:solidFill>
                </a:rPr>
                <a:t>10,000</a:t>
              </a:r>
            </a:p>
            <a:p>
              <a:pPr algn="ctr" eaLnBrk="1" hangingPunct="1"/>
              <a:r>
                <a:rPr lang="en-US" sz="1200">
                  <a:solidFill>
                    <a:schemeClr val="bg1"/>
                  </a:solidFill>
                </a:rPr>
                <a:t>Compounds</a:t>
              </a:r>
            </a:p>
          </p:txBody>
        </p:sp>
        <p:grpSp>
          <p:nvGrpSpPr>
            <p:cNvPr id="6" name="Group 22"/>
            <p:cNvGrpSpPr>
              <a:grpSpLocks/>
            </p:cNvGrpSpPr>
            <p:nvPr/>
          </p:nvGrpSpPr>
          <p:grpSpPr bwMode="auto">
            <a:xfrm>
              <a:off x="7122368" y="1695055"/>
              <a:ext cx="264372" cy="3066670"/>
              <a:chOff x="3582956" y="1691945"/>
              <a:chExt cx="264372" cy="3066670"/>
            </a:xfrm>
          </p:grpSpPr>
          <p:sp>
            <p:nvSpPr>
              <p:cNvPr id="24" name="Rectangle 23"/>
              <p:cNvSpPr/>
              <p:nvPr/>
            </p:nvSpPr>
            <p:spPr>
              <a:xfrm>
                <a:off x="3611819" y="2099310"/>
                <a:ext cx="212729" cy="2369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5" name="Straight Connector 24"/>
              <p:cNvCxnSpPr/>
              <p:nvPr/>
            </p:nvCxnSpPr>
            <p:spPr>
              <a:xfrm rot="5400000">
                <a:off x="2067406" y="3213569"/>
                <a:ext cx="3060250" cy="285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302361" y="3207220"/>
                <a:ext cx="3060250" cy="285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481" name="TextBox 26"/>
            <p:cNvSpPr txBox="1">
              <a:spLocks noChangeArrowheads="1"/>
            </p:cNvSpPr>
            <p:nvPr/>
          </p:nvSpPr>
          <p:spPr bwMode="auto">
            <a:xfrm rot="16200000">
              <a:off x="6611826" y="3137702"/>
              <a:ext cx="1236530" cy="277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NDA Submitted</a:t>
              </a:r>
            </a:p>
          </p:txBody>
        </p:sp>
        <p:sp>
          <p:nvSpPr>
            <p:cNvPr id="19482" name="TextBox 32"/>
            <p:cNvSpPr txBox="1">
              <a:spLocks noChangeArrowheads="1"/>
            </p:cNvSpPr>
            <p:nvPr/>
          </p:nvSpPr>
          <p:spPr bwMode="auto">
            <a:xfrm>
              <a:off x="2230013" y="3013111"/>
              <a:ext cx="14462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rPr>
                <a:t>250 </a:t>
              </a:r>
            </a:p>
            <a:p>
              <a:pPr algn="ctr" eaLnBrk="1" hangingPunct="1"/>
              <a:r>
                <a:rPr lang="en-US" sz="1200">
                  <a:solidFill>
                    <a:schemeClr val="bg1"/>
                  </a:solidFill>
                </a:rPr>
                <a:t>Compounds</a:t>
              </a:r>
            </a:p>
          </p:txBody>
        </p:sp>
        <p:sp>
          <p:nvSpPr>
            <p:cNvPr id="19483" name="TextBox 33"/>
            <p:cNvSpPr txBox="1">
              <a:spLocks noChangeArrowheads="1"/>
            </p:cNvSpPr>
            <p:nvPr/>
          </p:nvSpPr>
          <p:spPr bwMode="auto">
            <a:xfrm>
              <a:off x="4519136" y="3105444"/>
              <a:ext cx="14462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rPr>
                <a:t>5 Compounds</a:t>
              </a:r>
            </a:p>
          </p:txBody>
        </p:sp>
        <p:sp>
          <p:nvSpPr>
            <p:cNvPr id="19484" name="TextBox 60"/>
            <p:cNvSpPr txBox="1">
              <a:spLocks noChangeArrowheads="1"/>
            </p:cNvSpPr>
            <p:nvPr/>
          </p:nvSpPr>
          <p:spPr bwMode="auto">
            <a:xfrm>
              <a:off x="3955863" y="2295330"/>
              <a:ext cx="1225637"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t>Phase 1</a:t>
              </a:r>
            </a:p>
            <a:p>
              <a:pPr algn="ctr" eaLnBrk="1" hangingPunct="1"/>
              <a:r>
                <a:rPr lang="en-US" sz="1000"/>
                <a:t>20-100 Volunteers</a:t>
              </a:r>
            </a:p>
          </p:txBody>
        </p:sp>
        <p:sp>
          <p:nvSpPr>
            <p:cNvPr id="19485" name="TextBox 61"/>
            <p:cNvSpPr txBox="1">
              <a:spLocks noChangeArrowheads="1"/>
            </p:cNvSpPr>
            <p:nvPr/>
          </p:nvSpPr>
          <p:spPr bwMode="auto">
            <a:xfrm>
              <a:off x="4593069" y="3810000"/>
              <a:ext cx="1296960"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t>Phase 2</a:t>
              </a:r>
            </a:p>
            <a:p>
              <a:pPr algn="ctr" eaLnBrk="1" hangingPunct="1"/>
              <a:r>
                <a:rPr lang="en-US" sz="1000"/>
                <a:t>100-500 Volunteers</a:t>
              </a:r>
            </a:p>
          </p:txBody>
        </p:sp>
        <p:sp>
          <p:nvSpPr>
            <p:cNvPr id="19486" name="TextBox 62"/>
            <p:cNvSpPr txBox="1">
              <a:spLocks noChangeArrowheads="1"/>
            </p:cNvSpPr>
            <p:nvPr/>
          </p:nvSpPr>
          <p:spPr bwMode="auto">
            <a:xfrm>
              <a:off x="5269935" y="2341983"/>
              <a:ext cx="1510864"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t>Phase 3</a:t>
              </a:r>
            </a:p>
            <a:p>
              <a:pPr algn="ctr" eaLnBrk="1" hangingPunct="1"/>
              <a:r>
                <a:rPr lang="en-US" sz="1000"/>
                <a:t>1,000-5,000 Volunteers</a:t>
              </a:r>
            </a:p>
          </p:txBody>
        </p:sp>
        <p:sp>
          <p:nvSpPr>
            <p:cNvPr id="19487" name="TextBox 64"/>
            <p:cNvSpPr txBox="1">
              <a:spLocks noChangeArrowheads="1"/>
            </p:cNvSpPr>
            <p:nvPr/>
          </p:nvSpPr>
          <p:spPr bwMode="auto">
            <a:xfrm>
              <a:off x="1669045" y="4599991"/>
              <a:ext cx="933422" cy="307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6.5 Years</a:t>
              </a:r>
            </a:p>
          </p:txBody>
        </p:sp>
        <p:cxnSp>
          <p:nvCxnSpPr>
            <p:cNvPr id="67" name="Straight Arrow Connector 66"/>
            <p:cNvCxnSpPr>
              <a:stCxn id="19487" idx="1"/>
            </p:cNvCxnSpPr>
            <p:nvPr/>
          </p:nvCxnSpPr>
          <p:spPr>
            <a:xfrm flipH="1" flipV="1">
              <a:off x="504252" y="4740457"/>
              <a:ext cx="1164792" cy="1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9487" idx="3"/>
            </p:cNvCxnSpPr>
            <p:nvPr/>
          </p:nvCxnSpPr>
          <p:spPr>
            <a:xfrm>
              <a:off x="2602467" y="4753857"/>
              <a:ext cx="914911" cy="40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490" name="TextBox 70"/>
            <p:cNvSpPr txBox="1">
              <a:spLocks noChangeArrowheads="1"/>
            </p:cNvSpPr>
            <p:nvPr/>
          </p:nvSpPr>
          <p:spPr bwMode="auto">
            <a:xfrm>
              <a:off x="5124809" y="4612433"/>
              <a:ext cx="783690" cy="307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7 Years</a:t>
              </a:r>
            </a:p>
          </p:txBody>
        </p:sp>
        <p:cxnSp>
          <p:nvCxnSpPr>
            <p:cNvPr id="72" name="Straight Arrow Connector 71"/>
            <p:cNvCxnSpPr>
              <a:stCxn id="19490" idx="1"/>
            </p:cNvCxnSpPr>
            <p:nvPr/>
          </p:nvCxnSpPr>
          <p:spPr>
            <a:xfrm flipH="1" flipV="1">
              <a:off x="3834885" y="4749982"/>
              <a:ext cx="1289923" cy="163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9490" idx="3"/>
            </p:cNvCxnSpPr>
            <p:nvPr/>
          </p:nvCxnSpPr>
          <p:spPr>
            <a:xfrm>
              <a:off x="5908499" y="4766299"/>
              <a:ext cx="1182412" cy="106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493" name="TextBox 76"/>
            <p:cNvSpPr txBox="1">
              <a:spLocks noChangeArrowheads="1"/>
            </p:cNvSpPr>
            <p:nvPr/>
          </p:nvSpPr>
          <p:spPr bwMode="auto">
            <a:xfrm>
              <a:off x="7475797" y="4631089"/>
              <a:ext cx="933422" cy="307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1.5 Years</a:t>
              </a:r>
            </a:p>
          </p:txBody>
        </p:sp>
        <p:sp>
          <p:nvSpPr>
            <p:cNvPr id="19494" name="TextBox 79"/>
            <p:cNvSpPr txBox="1">
              <a:spLocks noChangeArrowheads="1"/>
            </p:cNvSpPr>
            <p:nvPr/>
          </p:nvSpPr>
          <p:spPr bwMode="auto">
            <a:xfrm>
              <a:off x="494523" y="1569099"/>
              <a:ext cx="1587121" cy="5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1</a:t>
              </a:r>
            </a:p>
            <a:p>
              <a:pPr eaLnBrk="1" hangingPunct="1"/>
              <a:r>
                <a:rPr lang="en-US" sz="1600"/>
                <a:t>Drug Discovery</a:t>
              </a:r>
            </a:p>
          </p:txBody>
        </p:sp>
        <p:sp>
          <p:nvSpPr>
            <p:cNvPr id="19495" name="TextBox 80"/>
            <p:cNvSpPr txBox="1">
              <a:spLocks noChangeArrowheads="1"/>
            </p:cNvSpPr>
            <p:nvPr/>
          </p:nvSpPr>
          <p:spPr bwMode="auto">
            <a:xfrm>
              <a:off x="2326433" y="1569099"/>
              <a:ext cx="1119738" cy="5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2</a:t>
              </a:r>
            </a:p>
            <a:p>
              <a:pPr eaLnBrk="1" hangingPunct="1"/>
              <a:r>
                <a:rPr lang="en-US" sz="1600"/>
                <a:t>Preclinical</a:t>
              </a:r>
            </a:p>
          </p:txBody>
        </p:sp>
        <p:sp>
          <p:nvSpPr>
            <p:cNvPr id="19496" name="TextBox 81"/>
            <p:cNvSpPr txBox="1">
              <a:spLocks noChangeArrowheads="1"/>
            </p:cNvSpPr>
            <p:nvPr/>
          </p:nvSpPr>
          <p:spPr bwMode="auto">
            <a:xfrm>
              <a:off x="3931299" y="1569099"/>
              <a:ext cx="1393254" cy="5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3</a:t>
              </a:r>
            </a:p>
            <a:p>
              <a:pPr eaLnBrk="1" hangingPunct="1"/>
              <a:r>
                <a:rPr lang="en-US" sz="1600"/>
                <a:t>Clinical Trials</a:t>
              </a:r>
            </a:p>
          </p:txBody>
        </p:sp>
        <p:sp>
          <p:nvSpPr>
            <p:cNvPr id="19497" name="TextBox 82"/>
            <p:cNvSpPr txBox="1">
              <a:spLocks noChangeArrowheads="1"/>
            </p:cNvSpPr>
            <p:nvPr/>
          </p:nvSpPr>
          <p:spPr bwMode="auto">
            <a:xfrm>
              <a:off x="7392956" y="1584488"/>
              <a:ext cx="1172399" cy="52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4</a:t>
              </a:r>
            </a:p>
            <a:p>
              <a:pPr eaLnBrk="1" hangingPunct="1"/>
              <a:r>
                <a:rPr lang="en-US" sz="1400"/>
                <a:t>FDA Review</a:t>
              </a:r>
            </a:p>
          </p:txBody>
        </p:sp>
      </p:grpSp>
      <p:sp>
        <p:nvSpPr>
          <p:cNvPr id="19461" name="TextBox 84"/>
          <p:cNvSpPr txBox="1">
            <a:spLocks noChangeArrowheads="1"/>
          </p:cNvSpPr>
          <p:nvPr/>
        </p:nvSpPr>
        <p:spPr bwMode="auto">
          <a:xfrm>
            <a:off x="5867405" y="5791200"/>
            <a:ext cx="31384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Source: Pharmaceutical Research and Manufacturers of America</a:t>
            </a:r>
          </a:p>
        </p:txBody>
      </p:sp>
      <p:sp>
        <p:nvSpPr>
          <p:cNvPr id="62" name="Down Arrow 61"/>
          <p:cNvSpPr/>
          <p:nvPr/>
        </p:nvSpPr>
        <p:spPr>
          <a:xfrm flipV="1">
            <a:off x="3505200" y="4876800"/>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63"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4"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1002428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 process</a:t>
            </a:r>
            <a:endParaRPr lang="en-US" dirty="0"/>
          </a:p>
        </p:txBody>
      </p:sp>
      <p:sp>
        <p:nvSpPr>
          <p:cNvPr id="3" name="Content Placeholder 2"/>
          <p:cNvSpPr>
            <a:spLocks noGrp="1"/>
          </p:cNvSpPr>
          <p:nvPr>
            <p:ph idx="1"/>
          </p:nvPr>
        </p:nvSpPr>
        <p:spPr/>
        <p:txBody>
          <a:bodyPr/>
          <a:lstStyle/>
          <a:p>
            <a:r>
              <a:rPr lang="en-US" dirty="0" smtClean="0"/>
              <a:t>What is an IND</a:t>
            </a:r>
          </a:p>
          <a:p>
            <a:r>
              <a:rPr lang="en-US" dirty="0" smtClean="0"/>
              <a:t>What are GXP criteria</a:t>
            </a:r>
          </a:p>
          <a:p>
            <a:r>
              <a:rPr lang="en-US" dirty="0" smtClean="0"/>
              <a:t>FDA expectations</a:t>
            </a:r>
          </a:p>
          <a:p>
            <a:r>
              <a:rPr lang="en-US" dirty="0" smtClean="0"/>
              <a:t>Real life example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228600"/>
            <a:ext cx="8839200" cy="914400"/>
          </a:xfrm>
          <a:prstGeom prst="rect">
            <a:avLst/>
          </a:prstGeom>
        </p:spPr>
        <p:txBody>
          <a:bodyPr vert="horz" lIns="91440" tIns="45720" rIns="91440" bIns="45720" rtlCol="0" anchor="ctr">
            <a:normAutofit fontScale="92500"/>
          </a:bodyPr>
          <a:lstStyle/>
          <a:p>
            <a:pPr lvl="0" algn="ctr">
              <a:spcBef>
                <a:spcPct val="0"/>
              </a:spcBef>
              <a:defRPr/>
            </a:pPr>
            <a:r>
              <a:rPr lang="en-US" sz="4000" dirty="0" smtClean="0">
                <a:latin typeface="+mj-lt"/>
                <a:ea typeface="+mj-ea"/>
                <a:cs typeface="+mj-cs"/>
              </a:rPr>
              <a:t>Investigational New Drug Application (IND)</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304800" y="1143005"/>
            <a:ext cx="8534400" cy="4708981"/>
          </a:xfrm>
          <a:prstGeom prst="rect">
            <a:avLst/>
          </a:prstGeom>
        </p:spPr>
        <p:txBody>
          <a:bodyPr wrap="square">
            <a:spAutoFit/>
          </a:bodyPr>
          <a:lstStyle/>
          <a:p>
            <a:r>
              <a:rPr lang="en-US" sz="3200" dirty="0" smtClean="0"/>
              <a:t>Primary goal - present the </a:t>
            </a:r>
            <a:r>
              <a:rPr lang="en-US" sz="3200" dirty="0" smtClean="0"/>
              <a:t>data </a:t>
            </a:r>
            <a:r>
              <a:rPr lang="en-US" sz="3200" dirty="0" smtClean="0"/>
              <a:t>package to the FDA to allow the initiation of the clinical program:</a:t>
            </a:r>
          </a:p>
          <a:p>
            <a:endParaRPr lang="en-US" sz="3200" dirty="0" smtClean="0"/>
          </a:p>
          <a:p>
            <a:pPr lvl="1">
              <a:buFont typeface="Arial" pitchFamily="34" charset="0"/>
              <a:buChar char="•"/>
            </a:pPr>
            <a:r>
              <a:rPr lang="en-US" sz="3200" dirty="0" smtClean="0"/>
              <a:t> </a:t>
            </a:r>
            <a:r>
              <a:rPr lang="en-US" sz="2800" dirty="0" smtClean="0"/>
              <a:t>To present data to justify that the compound exhibits pharmacological activity to meet an unmet need,</a:t>
            </a:r>
          </a:p>
          <a:p>
            <a:pPr lvl="1">
              <a:buFont typeface="Arial" pitchFamily="34" charset="0"/>
              <a:buChar char="•"/>
            </a:pPr>
            <a:r>
              <a:rPr lang="en-US" sz="2800" dirty="0" smtClean="0"/>
              <a:t> To support the product being reasonably safe for initial use in humans,</a:t>
            </a:r>
          </a:p>
          <a:p>
            <a:pPr lvl="1">
              <a:buFont typeface="Arial" pitchFamily="34" charset="0"/>
              <a:buChar char="•"/>
            </a:pPr>
            <a:r>
              <a:rPr lang="en-US" sz="2800" dirty="0" smtClean="0"/>
              <a:t> To justify exposing humans to reasonable risks when used in limited, early-stage clinical studies.</a:t>
            </a:r>
          </a:p>
          <a:p>
            <a:endParaRPr lang="en-US" sz="3200" dirty="0" smtClean="0"/>
          </a:p>
        </p:txBody>
      </p:sp>
      <p:sp>
        <p:nvSpPr>
          <p:cNvPr id="7" name="Rectangle 6"/>
          <p:cNvSpPr/>
          <p:nvPr/>
        </p:nvSpPr>
        <p:spPr>
          <a:xfrm>
            <a:off x="381000" y="5634335"/>
            <a:ext cx="8458200" cy="461665"/>
          </a:xfrm>
          <a:prstGeom prst="rect">
            <a:avLst/>
          </a:prstGeom>
        </p:spPr>
        <p:txBody>
          <a:bodyPr wrap="square">
            <a:spAutoFit/>
          </a:bodyPr>
          <a:lstStyle/>
          <a:p>
            <a:r>
              <a:rPr lang="en-US" sz="1200" dirty="0" smtClean="0">
                <a:solidFill>
                  <a:srgbClr val="00B0F0"/>
                </a:solidFill>
              </a:rPr>
              <a:t>http://www.fda.gov/Drugs/DevelopmentApprovalProcess/HowDrugsareDevelopedandApproved/ApprovalApplications/InvestigationalNewDrugINDApplication/default.htm#FDA </a:t>
            </a:r>
            <a:r>
              <a:rPr lang="en-US" sz="1200" dirty="0" err="1" smtClean="0">
                <a:solidFill>
                  <a:srgbClr val="00B0F0"/>
                </a:solidFill>
              </a:rPr>
              <a:t>Guidances</a:t>
            </a:r>
            <a:r>
              <a:rPr lang="en-US" sz="1200" dirty="0" smtClean="0">
                <a:solidFill>
                  <a:srgbClr val="00B0F0"/>
                </a:solidFill>
              </a:rPr>
              <a:t> for Investigational New Drugs</a:t>
            </a:r>
            <a:endParaRPr lang="en-US" sz="1200" dirty="0">
              <a:solidFill>
                <a:srgbClr val="00B0F0"/>
              </a:solidFill>
            </a:endParaRPr>
          </a:p>
        </p:txBody>
      </p:sp>
      <p:sp>
        <p:nvSpPr>
          <p:cNvPr id="6"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8"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9"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152400"/>
            <a:ext cx="8839200" cy="7620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IND (Investigational New Drug) Application</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304800" y="762010"/>
            <a:ext cx="8534400" cy="5355312"/>
          </a:xfrm>
          <a:prstGeom prst="rect">
            <a:avLst/>
          </a:prstGeom>
        </p:spPr>
        <p:txBody>
          <a:bodyPr wrap="square">
            <a:spAutoFit/>
          </a:bodyPr>
          <a:lstStyle/>
          <a:p>
            <a:r>
              <a:rPr lang="en-US" dirty="0" smtClean="0"/>
              <a:t>The IND application must contain information in three broad areas:</a:t>
            </a:r>
          </a:p>
          <a:p>
            <a:endParaRPr lang="en-US" dirty="0" smtClean="0"/>
          </a:p>
          <a:p>
            <a:r>
              <a:rPr lang="en-US" u="sng" dirty="0" smtClean="0"/>
              <a:t>Manufacturing Information (GMP) </a:t>
            </a:r>
            <a:r>
              <a:rPr lang="en-US" dirty="0" smtClean="0"/>
              <a:t>- Information pertaining to the composition, manufacturer, stability, and controls used for manufacturing the drug substance and the drug product. This information is assessed to ensure that the company can adequately produce and supply consistent batches of the drug.</a:t>
            </a:r>
          </a:p>
          <a:p>
            <a:endParaRPr lang="en-US" dirty="0" smtClean="0"/>
          </a:p>
          <a:p>
            <a:r>
              <a:rPr lang="en-US" u="sng" dirty="0" smtClean="0"/>
              <a:t>Animal Pharmacology and Toxicology Studies (GLP) </a:t>
            </a:r>
            <a:r>
              <a:rPr lang="en-US" dirty="0" smtClean="0"/>
              <a:t>- Preclinical data to permit an assessment as to whether the product is reasonably safe for initial testing in humans. Also included are any previous experience with the drug in humans (often foreign use).</a:t>
            </a:r>
          </a:p>
          <a:p>
            <a:endParaRPr lang="en-US" dirty="0" smtClean="0"/>
          </a:p>
          <a:p>
            <a:r>
              <a:rPr lang="en-US" u="sng" dirty="0" smtClean="0"/>
              <a:t>Clinical Protocols and Investigator Information  (GCP)</a:t>
            </a:r>
            <a:r>
              <a:rPr lang="en-US" dirty="0" smtClean="0"/>
              <a:t>- Detailed protocols for proposed clinical studies to assess whether the initial-phase trials will expose subjects to unnecessary risks. Also, information on the qualifications of clinical investigators - professionals (generally physicians) who oversee the administration of the experimental compound - to assess whether they are qualified to fulfill their clinical trial duties. Finally, commitments to obtain informed consent from the research subjects, to obtain review of the study by an institutional review board (IRB), and to adhere to the investigational new drug regulations</a:t>
            </a:r>
            <a:endParaRPr lang="en-US" dirty="0"/>
          </a:p>
        </p:txBody>
      </p:sp>
      <p:sp>
        <p:nvSpPr>
          <p:cNvPr id="7" name="Rectangle 6"/>
          <p:cNvSpPr/>
          <p:nvPr/>
        </p:nvSpPr>
        <p:spPr>
          <a:xfrm>
            <a:off x="381000" y="5939135"/>
            <a:ext cx="8458200" cy="461665"/>
          </a:xfrm>
          <a:prstGeom prst="rect">
            <a:avLst/>
          </a:prstGeom>
        </p:spPr>
        <p:txBody>
          <a:bodyPr wrap="square">
            <a:spAutoFit/>
          </a:bodyPr>
          <a:lstStyle/>
          <a:p>
            <a:r>
              <a:rPr lang="en-US" sz="1200" dirty="0" smtClean="0">
                <a:solidFill>
                  <a:srgbClr val="00B0F0"/>
                </a:solidFill>
              </a:rPr>
              <a:t>http://www.fda.gov/Drugs/DevelopmentApprovalProcess/HowDrugsareDevelopedandApproved/ApprovalApplications/InvestigationalNewDrugINDApplication/default.htm#FDA </a:t>
            </a:r>
            <a:r>
              <a:rPr lang="en-US" sz="1200" dirty="0" err="1" smtClean="0">
                <a:solidFill>
                  <a:srgbClr val="00B0F0"/>
                </a:solidFill>
              </a:rPr>
              <a:t>Guidances</a:t>
            </a:r>
            <a:r>
              <a:rPr lang="en-US" sz="1200" dirty="0" smtClean="0">
                <a:solidFill>
                  <a:srgbClr val="00B0F0"/>
                </a:solidFill>
              </a:rPr>
              <a:t> for Investigational New Drugs</a:t>
            </a:r>
            <a:endParaRPr lang="en-US" sz="1200" dirty="0">
              <a:solidFill>
                <a:srgbClr val="00B0F0"/>
              </a:solidFill>
            </a:endParaRPr>
          </a:p>
        </p:txBody>
      </p:sp>
      <p:sp>
        <p:nvSpPr>
          <p:cNvPr id="6"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8"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9"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GxP</a:t>
            </a:r>
            <a:r>
              <a:rPr lang="en-US" dirty="0" smtClean="0"/>
              <a:t> Criteria</a:t>
            </a:r>
            <a:endParaRPr lang="en-US" dirty="0"/>
          </a:p>
        </p:txBody>
      </p:sp>
      <p:sp>
        <p:nvSpPr>
          <p:cNvPr id="3" name="Content Placeholder 2"/>
          <p:cNvSpPr>
            <a:spLocks noGrp="1"/>
          </p:cNvSpPr>
          <p:nvPr>
            <p:ph idx="1"/>
          </p:nvPr>
        </p:nvSpPr>
        <p:spPr>
          <a:xfrm>
            <a:off x="457200" y="1371601"/>
            <a:ext cx="8229600" cy="4343400"/>
          </a:xfrm>
        </p:spPr>
        <p:txBody>
          <a:bodyPr>
            <a:normAutofit lnSpcReduction="10000"/>
          </a:bodyPr>
          <a:lstStyle/>
          <a:p>
            <a:pPr>
              <a:buNone/>
            </a:pPr>
            <a:r>
              <a:rPr lang="en-US" dirty="0" smtClean="0"/>
              <a:t>Quality systems and requirements (quality control and assurance (QC and QA))  that have been put into place to ensure the uniformity, consistency, reliability, quality and integrity of the product manufacturing, toxicology and clinical trial conduct. </a:t>
            </a:r>
          </a:p>
          <a:p>
            <a:r>
              <a:rPr lang="en-US" dirty="0" smtClean="0"/>
              <a:t>GMP – Good Manufacturing Practice</a:t>
            </a:r>
          </a:p>
          <a:p>
            <a:r>
              <a:rPr lang="en-US" dirty="0" smtClean="0"/>
              <a:t>GLP – Good Laboratory Practice</a:t>
            </a:r>
          </a:p>
          <a:p>
            <a:r>
              <a:rPr lang="en-US" dirty="0" smtClean="0"/>
              <a:t>GCP – Good Clinical Practice  </a:t>
            </a:r>
            <a:endParaRPr lang="en-US" dirty="0"/>
          </a:p>
        </p:txBody>
      </p:sp>
      <p:sp>
        <p:nvSpPr>
          <p:cNvPr id="4" name="TextBox 3"/>
          <p:cNvSpPr txBox="1"/>
          <p:nvPr/>
        </p:nvSpPr>
        <p:spPr>
          <a:xfrm>
            <a:off x="914400" y="5943600"/>
            <a:ext cx="7772400" cy="646331"/>
          </a:xfrm>
          <a:prstGeom prst="rect">
            <a:avLst/>
          </a:prstGeom>
          <a:noFill/>
        </p:spPr>
        <p:txBody>
          <a:bodyPr wrap="square" rtlCol="0">
            <a:spAutoFit/>
          </a:bodyPr>
          <a:lstStyle/>
          <a:p>
            <a:r>
              <a:rPr lang="en-US" dirty="0" smtClean="0"/>
              <a:t>Code of Federal Regulations (CFR 21) http://www.fda.gov/ScienceResearch/SpecialTopics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85800" y="381000"/>
            <a:ext cx="7848600" cy="32004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alibri" charset="0"/>
                <a:ea typeface="+mj-ea"/>
                <a:cs typeface="+mj-cs"/>
              </a:rPr>
              <a:t>Translational Medicine Symposium 2014</a:t>
            </a:r>
            <a:br>
              <a:rPr kumimoji="0" lang="en-US" sz="4400" b="0" i="0" u="none" strike="noStrike" kern="1200" cap="none" spc="0" normalizeH="0" baseline="0" noProof="0" dirty="0" smtClean="0">
                <a:ln>
                  <a:noFill/>
                </a:ln>
                <a:solidFill>
                  <a:schemeClr val="tx1"/>
                </a:solidFill>
                <a:effectLst/>
                <a:uLnTx/>
                <a:uFillTx/>
                <a:latin typeface="Calibri" charset="0"/>
                <a:ea typeface="+mj-ea"/>
                <a:cs typeface="+mj-cs"/>
              </a:rPr>
            </a:br>
            <a:r>
              <a:rPr kumimoji="0" lang="en-US" sz="4400" b="0" i="0" u="none" strike="noStrike" kern="1200" cap="none" spc="0" normalizeH="0" baseline="0" noProof="0" dirty="0" smtClean="0">
                <a:ln>
                  <a:noFill/>
                </a:ln>
                <a:solidFill>
                  <a:schemeClr val="tx1"/>
                </a:solidFill>
                <a:effectLst/>
                <a:uLnTx/>
                <a:uFillTx/>
                <a:latin typeface="Calibri"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Calibri" charset="0"/>
                <a:ea typeface="+mj-ea"/>
                <a:cs typeface="+mj-cs"/>
              </a:rPr>
            </a:br>
            <a:r>
              <a:rPr kumimoji="0" lang="en-US" sz="4400" b="0" i="0" u="none" strike="noStrike" kern="1200" cap="none" spc="0" normalizeH="0" baseline="0" noProof="0" dirty="0" smtClean="0">
                <a:ln>
                  <a:noFill/>
                </a:ln>
                <a:solidFill>
                  <a:schemeClr val="tx1"/>
                </a:solidFill>
                <a:effectLst/>
                <a:uLnTx/>
                <a:uFillTx/>
                <a:latin typeface="Calibri" charset="0"/>
                <a:ea typeface="+mj-ea"/>
                <a:cs typeface="+mj-cs"/>
              </a:rPr>
              <a:t>Preclinical Development</a:t>
            </a:r>
            <a:br>
              <a:rPr kumimoji="0" lang="en-US" sz="4400" b="0" i="0" u="none" strike="noStrike" kern="1200" cap="none" spc="0" normalizeH="0" baseline="0" noProof="0" dirty="0" smtClean="0">
                <a:ln>
                  <a:noFill/>
                </a:ln>
                <a:solidFill>
                  <a:schemeClr val="tx1"/>
                </a:solidFill>
                <a:effectLst/>
                <a:uLnTx/>
                <a:uFillTx/>
                <a:latin typeface="Calibri" charset="0"/>
                <a:ea typeface="+mj-ea"/>
                <a:cs typeface="+mj-cs"/>
              </a:rPr>
            </a:br>
            <a:endParaRPr kumimoji="0" lang="en-US" sz="4400" b="0" i="0" u="none" strike="noStrike" kern="1200" cap="none" spc="0" normalizeH="0" baseline="0" noProof="0" dirty="0">
              <a:ln>
                <a:noFill/>
              </a:ln>
              <a:solidFill>
                <a:schemeClr val="tx1"/>
              </a:solidFill>
              <a:effectLst/>
              <a:uLnTx/>
              <a:uFillTx/>
              <a:latin typeface="Calibri" charset="0"/>
              <a:ea typeface="+mj-ea"/>
              <a:cs typeface="+mj-cs"/>
            </a:endParaRPr>
          </a:p>
        </p:txBody>
      </p:sp>
      <p:sp>
        <p:nvSpPr>
          <p:cNvPr id="13" name="Subtitle 2"/>
          <p:cNvSpPr txBox="1">
            <a:spLocks/>
          </p:cNvSpPr>
          <p:nvPr/>
        </p:nvSpPr>
        <p:spPr>
          <a:xfrm>
            <a:off x="1371599" y="3505200"/>
            <a:ext cx="6463553"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u="none" strike="noStrike" kern="1200" cap="none" spc="0" normalizeH="0" baseline="0" noProof="0" dirty="0" smtClean="0">
                <a:ln>
                  <a:noFill/>
                </a:ln>
                <a:solidFill>
                  <a:schemeClr val="tx1"/>
                </a:solidFill>
                <a:effectLst/>
                <a:uLnTx/>
                <a:uFillTx/>
                <a:latin typeface="+mn-lt"/>
                <a:ea typeface="+mn-ea"/>
                <a:cs typeface="+mn-cs"/>
              </a:rPr>
              <a:t>Bench to Business to Bedside:  </a:t>
            </a:r>
          </a:p>
          <a:p>
            <a:pPr algn="ctr"/>
            <a:r>
              <a:rPr lang="en-US" sz="3200" dirty="0" smtClean="0"/>
              <a:t>Clearing the Hurdles to the Clinic</a:t>
            </a:r>
          </a:p>
          <a:p>
            <a:pPr algn="ctr"/>
            <a:r>
              <a:rPr lang="en-US" sz="3200" dirty="0" smtClean="0"/>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 Enabling Preclinical Studies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Efficacy pharmacology (animal models)</a:t>
            </a:r>
          </a:p>
          <a:p>
            <a:r>
              <a:rPr lang="en-US" dirty="0" smtClean="0"/>
              <a:t>Safety pharmacology</a:t>
            </a:r>
          </a:p>
          <a:p>
            <a:r>
              <a:rPr lang="en-US" dirty="0" smtClean="0"/>
              <a:t>General toxicology – oral and specific route of administration</a:t>
            </a:r>
          </a:p>
          <a:p>
            <a:r>
              <a:rPr lang="en-US" dirty="0" smtClean="0"/>
              <a:t>Genetic toxicology (</a:t>
            </a:r>
            <a:r>
              <a:rPr lang="en-US" dirty="0" err="1" smtClean="0"/>
              <a:t>geno</a:t>
            </a:r>
            <a:r>
              <a:rPr lang="en-US" dirty="0" smtClean="0"/>
              <a:t> </a:t>
            </a:r>
            <a:r>
              <a:rPr lang="en-US" dirty="0" err="1" smtClean="0"/>
              <a:t>tox</a:t>
            </a:r>
            <a:r>
              <a:rPr lang="en-US" dirty="0" smtClean="0"/>
              <a:t>)</a:t>
            </a:r>
          </a:p>
          <a:p>
            <a:r>
              <a:rPr lang="en-US" dirty="0" smtClean="0"/>
              <a:t>Pharmacokinetics (PK- local and systemic)</a:t>
            </a:r>
          </a:p>
          <a:p>
            <a:r>
              <a:rPr lang="en-US" dirty="0" smtClean="0"/>
              <a:t>ADME (absorption, distribution, metabolism, excretion)</a:t>
            </a:r>
          </a:p>
          <a:p>
            <a:r>
              <a:rPr lang="en-US" dirty="0" smtClean="0"/>
              <a:t>Reproductive toxicology</a:t>
            </a:r>
          </a:p>
          <a:p>
            <a:r>
              <a:rPr lang="en-US" dirty="0" smtClean="0"/>
              <a:t>Carcinogenicity ( ask for a waiver based on </a:t>
            </a:r>
            <a:r>
              <a:rPr lang="en-US" dirty="0" err="1" smtClean="0"/>
              <a:t>genotox</a:t>
            </a:r>
            <a:r>
              <a:rPr lang="en-US" dirty="0" smtClean="0"/>
              <a:t>)</a:t>
            </a:r>
          </a:p>
          <a:p>
            <a:r>
              <a:rPr lang="en-US" dirty="0" smtClean="0"/>
              <a:t>Special studies  </a:t>
            </a:r>
          </a:p>
          <a:p>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 Enabling Studies Needed</a:t>
            </a:r>
            <a:endParaRPr lang="en-US" dirty="0"/>
          </a:p>
        </p:txBody>
      </p:sp>
      <p:sp>
        <p:nvSpPr>
          <p:cNvPr id="3" name="Content Placeholder 2"/>
          <p:cNvSpPr>
            <a:spLocks noGrp="1"/>
          </p:cNvSpPr>
          <p:nvPr>
            <p:ph idx="1"/>
          </p:nvPr>
        </p:nvSpPr>
        <p:spPr>
          <a:xfrm>
            <a:off x="457200" y="1600206"/>
            <a:ext cx="8382000" cy="4525963"/>
          </a:xfrm>
        </p:spPr>
        <p:txBody>
          <a:bodyPr>
            <a:normAutofit fontScale="92500" lnSpcReduction="20000"/>
          </a:bodyPr>
          <a:lstStyle/>
          <a:p>
            <a:r>
              <a:rPr lang="en-US" dirty="0" smtClean="0"/>
              <a:t>Will determine with FDA during the pre IND meeting</a:t>
            </a:r>
          </a:p>
          <a:p>
            <a:r>
              <a:rPr lang="en-US" dirty="0" smtClean="0"/>
              <a:t>What studies are needed – dependent on product &amp; indication </a:t>
            </a:r>
          </a:p>
          <a:p>
            <a:pPr lvl="1"/>
            <a:r>
              <a:rPr lang="en-US" dirty="0" smtClean="0"/>
              <a:t>Who are the patients ?</a:t>
            </a:r>
          </a:p>
          <a:p>
            <a:pPr lvl="1"/>
            <a:r>
              <a:rPr lang="en-US" dirty="0" smtClean="0"/>
              <a:t>What is the unmet need ?</a:t>
            </a:r>
          </a:p>
          <a:p>
            <a:pPr lvl="1"/>
            <a:r>
              <a:rPr lang="en-US" dirty="0" smtClean="0"/>
              <a:t>What is the expected dosing – acute or chronic?</a:t>
            </a:r>
          </a:p>
          <a:p>
            <a:pPr lvl="1"/>
            <a:r>
              <a:rPr lang="en-US" dirty="0" smtClean="0"/>
              <a:t>Where will it be delivered – systemic or local?</a:t>
            </a:r>
          </a:p>
          <a:p>
            <a:pPr lvl="1"/>
            <a:endParaRPr lang="en-US" dirty="0" smtClean="0"/>
          </a:p>
          <a:p>
            <a:r>
              <a:rPr lang="en-US" dirty="0" smtClean="0"/>
              <a:t>Need to demonstrate safety preclinically for that First in Human Study (FIH)</a:t>
            </a:r>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Ophthalmology: topical NCE</a:t>
            </a:r>
            <a:endParaRPr lang="en-US" dirty="0"/>
          </a:p>
        </p:txBody>
      </p:sp>
      <p:sp>
        <p:nvSpPr>
          <p:cNvPr id="3" name="Content Placeholder 2"/>
          <p:cNvSpPr>
            <a:spLocks noGrp="1"/>
          </p:cNvSpPr>
          <p:nvPr>
            <p:ph idx="1"/>
          </p:nvPr>
        </p:nvSpPr>
        <p:spPr/>
        <p:txBody>
          <a:bodyPr>
            <a:normAutofit fontScale="92500"/>
          </a:bodyPr>
          <a:lstStyle/>
          <a:p>
            <a:r>
              <a:rPr lang="en-US" dirty="0" smtClean="0"/>
              <a:t>NCE (new chemical entity) for glaucoma</a:t>
            </a:r>
          </a:p>
          <a:p>
            <a:r>
              <a:rPr lang="en-US" dirty="0" smtClean="0"/>
              <a:t>First study was a 28 day study in subjects WITH glaucoma &gt; 45 yrs of age</a:t>
            </a:r>
          </a:p>
          <a:p>
            <a:pPr lvl="1"/>
            <a:r>
              <a:rPr lang="en-US" dirty="0" smtClean="0"/>
              <a:t>Systemic safety – 0ral in 2 species</a:t>
            </a:r>
          </a:p>
          <a:p>
            <a:pPr lvl="1"/>
            <a:r>
              <a:rPr lang="en-US" dirty="0" smtClean="0"/>
              <a:t>Local tolerability for 28 days  in 2 species</a:t>
            </a:r>
          </a:p>
          <a:p>
            <a:pPr lvl="1"/>
            <a:r>
              <a:rPr lang="en-US" dirty="0" smtClean="0"/>
              <a:t>NCE – </a:t>
            </a:r>
            <a:r>
              <a:rPr lang="en-US" dirty="0" err="1" smtClean="0"/>
              <a:t>genotox</a:t>
            </a:r>
            <a:r>
              <a:rPr lang="en-US" dirty="0" smtClean="0"/>
              <a:t> studies (DNA damage)</a:t>
            </a:r>
          </a:p>
          <a:p>
            <a:pPr lvl="1"/>
            <a:r>
              <a:rPr lang="en-US" dirty="0" smtClean="0"/>
              <a:t>Older population (No </a:t>
            </a:r>
            <a:r>
              <a:rPr lang="en-US" dirty="0" err="1" smtClean="0"/>
              <a:t>reprotox</a:t>
            </a:r>
            <a:r>
              <a:rPr lang="en-US" dirty="0" smtClean="0"/>
              <a:t> for the first studies)</a:t>
            </a:r>
          </a:p>
          <a:p>
            <a:pPr lvl="1"/>
            <a:r>
              <a:rPr lang="en-US" dirty="0" smtClean="0"/>
              <a:t>Carcinogenicity studies during clinical development </a:t>
            </a:r>
          </a:p>
          <a:p>
            <a:pPr lvl="1"/>
            <a:r>
              <a:rPr lang="en-US" dirty="0" smtClean="0"/>
              <a:t>Chronic </a:t>
            </a:r>
            <a:r>
              <a:rPr lang="en-US" dirty="0" err="1" smtClean="0"/>
              <a:t>tox</a:t>
            </a:r>
            <a:r>
              <a:rPr lang="en-US" dirty="0" smtClean="0"/>
              <a:t> AHEAD of the longer phase 2/3 studies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Drug discovery from target identification to IND filing is a long process</a:t>
            </a:r>
          </a:p>
          <a:p>
            <a:r>
              <a:rPr lang="en-US" dirty="0" smtClean="0"/>
              <a:t>Highly collaborative </a:t>
            </a:r>
            <a:r>
              <a:rPr lang="en-US" dirty="0" smtClean="0"/>
              <a:t>process </a:t>
            </a:r>
            <a:r>
              <a:rPr lang="en-US" dirty="0" smtClean="0"/>
              <a:t>– expertise comes from biology, genetics, medicinal chemistry, pharmacology, toxicology, process chemistry, computational design &amp; regulatory </a:t>
            </a:r>
          </a:p>
          <a:p>
            <a:r>
              <a:rPr lang="en-US" dirty="0" smtClean="0"/>
              <a:t>Yet, this is how we discover drugs which help heal patients, provide comfort, reduce pain, and allow for longer and improve quality of life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pic>
        <p:nvPicPr>
          <p:cNvPr id="295938" name="Picture 2" descr="http://www.swapmeetdave.com/Humor/C-Lawyer-Disclaimer.jpg">
            <a:hlinkClick r:id="rId2"/>
          </p:cNvPr>
          <p:cNvPicPr>
            <a:picLocks noChangeAspect="1" noChangeArrowheads="1"/>
          </p:cNvPicPr>
          <p:nvPr/>
        </p:nvPicPr>
        <p:blipFill>
          <a:blip r:embed="rId3" cstate="print"/>
          <a:srcRect/>
          <a:stretch>
            <a:fillRect/>
          </a:stretch>
        </p:blipFill>
        <p:spPr bwMode="auto">
          <a:xfrm>
            <a:off x="1447800" y="1600200"/>
            <a:ext cx="6172200"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228600"/>
            <a:ext cx="7772400" cy="685800"/>
          </a:xfrm>
        </p:spPr>
        <p:txBody>
          <a:bodyPr wrap="square" numCol="1" anchorCtr="0" compatLnSpc="1">
            <a:prstTxWarp prst="textNoShape">
              <a:avLst/>
            </a:prstTxWarp>
            <a:normAutofit fontScale="90000"/>
          </a:bodyPr>
          <a:lstStyle/>
          <a:p>
            <a:pPr eaLnBrk="1" hangingPunct="1"/>
            <a:r>
              <a:rPr lang="en-US" dirty="0">
                <a:latin typeface="Arial" charset="0"/>
                <a:ea typeface="ヒラギノ角ゴ Pro W3" charset="0"/>
                <a:cs typeface="ヒラギノ角ゴ Pro W3" charset="0"/>
              </a:rPr>
              <a:t>Finding the Lead (cont.)</a:t>
            </a:r>
          </a:p>
        </p:txBody>
      </p:sp>
      <p:sp>
        <p:nvSpPr>
          <p:cNvPr id="109571" name="Rectangle 3"/>
          <p:cNvSpPr>
            <a:spLocks noGrp="1" noChangeArrowheads="1"/>
          </p:cNvSpPr>
          <p:nvPr>
            <p:ph type="body" idx="1"/>
          </p:nvPr>
        </p:nvSpPr>
        <p:spPr>
          <a:xfrm>
            <a:off x="2971800" y="990600"/>
            <a:ext cx="5105400" cy="762000"/>
          </a:xfrm>
        </p:spPr>
        <p:txBody>
          <a:bodyPr/>
          <a:lstStyle/>
          <a:p>
            <a:pPr algn="ctr" eaLnBrk="1" hangingPunct="1">
              <a:spcAft>
                <a:spcPct val="45000"/>
              </a:spcAft>
              <a:buNone/>
            </a:pPr>
            <a:r>
              <a:rPr lang="en-US" b="1" dirty="0">
                <a:latin typeface="Arial" charset="0"/>
                <a:ea typeface="ヒラギノ角ゴ Pro W3" charset="0"/>
                <a:cs typeface="ヒラギノ角ゴ Pro W3" charset="0"/>
              </a:rPr>
              <a:t>Enhance a side effect</a:t>
            </a:r>
            <a:endParaRPr lang="en-US" dirty="0">
              <a:latin typeface="Arial" charset="0"/>
              <a:ea typeface="ヒラギノ角ゴ Pro W3" charset="0"/>
              <a:cs typeface="ヒラギノ角ゴ Pro W3" charset="0"/>
            </a:endParaRPr>
          </a:p>
        </p:txBody>
      </p:sp>
      <p:sp>
        <p:nvSpPr>
          <p:cNvPr id="50178" name="AutoShape 2" descr="data:image/jpeg;base64,/9j/4AAQSkZJRgABAQAAAQABAAD/2wCEAAkGBhASEBAQEBASFBAUFBUQFA8UEBAUEBUQFRAWFBUQFRIXGyYeGBkjGhQUITEgIycpLCwsFh4xNjAqNSkrLCkBCQoKDgwOGg8PGiwkHCU1KSkuLDApNTUsKSwyNSksKS4sKSwpNSksLCwqLCwsLCkpKSwsLCopLCwsLCwqKSwpLP/AABEIAOgArgMBIgACEQEDEQH/xAAbAAEAAgMBAQAAAAAAAAAAAAAABAUBAgMGB//EAEEQAAIBAgMEBQcLAwMFAAAAAAECAAMRBBIhBRMxUSIzQWFxBhQygZGhsRUjQlJicpKywdHwFoKiB1OTNENj0vH/xAAbAQEBAAMBAQEAAAAAAAAAAAAAAQIDBAUGB//EACkRAQEAAgEEAQIFBQAAAAAAAAABAhEDBBIhMVEFQRMikcHwFCMyUrH/2gAMAwEAAhEDEQA/APuMREBE44xwENza+l+3U2ld5unMwLeJUblOZ981qYOkw1J9V5BcxKP5MpfWblxP7zZdn0R2k+MouolP5nR/XgePPjM+a0v4JNi3mLyoOEpd/smowVLv9guIFzeLypXC0+Z8LLb4SRhAoey31B8NIE+IiUIiICIiAiIgIiIEHa46C/fX4yIJM2r6A+8vxkMSKzPPbc8sadBzRppvawsWW+Wmo5M9j0rW0t7J6GUW2vJGlXc1VJp1iLFwLqw5slxc20vcTLHW/KJmx9tLXVTbK5W5W9xftAPE27wJvX23RSumHYtvGFx0Dk9Bnyl+AYqjkDkJGobB3dHd0nIfQbzVTa9yBqbXmK3kvQd1rVM5rColbeiowOdKe7CgcMuW4ta+p11jwJOE27RqHDBCx85ptWpXUi9NApJPI9NdJCo+WWGdEqItVlqVFo07IuZ6jZ7ALmuPQbVrTbCeStKn5vkq4gebq1Okd6pK0mChqR6Oq9Acde+c6PkVhFprSIdqSuKgpsVIuA4sxCgspFRtCTH5R1wvlZQq7vcrWql03uVKRLJT3hpZnBIt0lYWFycpPCdMT5T0KdStSbPmpU3qsQhKsKSo1REb6TqKiXH2pwfyOw5RUzVwFpDDErXYM+HVsy0nYakKdAdCBpeb4jyQwjsXZG3hNUtUFRg7CspWorHtFjpyyjlH5RK2Rt2jiVzUSxGVHN1ykZy4CkdjA02BHYRLTB9YPAyr2dsSjQeu9JSprvvagzErn11VT6IuxNh2ky0wfWL6/hJdb8CziIgIiICIiAiIgIiIEPavV/3L+aQpM2t1f9y/mkOQZiYiFVY28CxVaTFgzqVzKNELdIHvCXHjO1PauZGqBDkFshzLd7vktb6PSI49h9U3fZNAkk0xc8SCwJF2Nrg83f8AEZuNn0un0B0xZuOovew5aknS2usvhEL+oBYkUmNr/SX0kKh18QXUD6xPZOr7YCirmWzowUIWF2BynNfsADgk6gAHjOvyTQ47sA6WILAjLwIIOh7+2wvOqYGmFdQtlc3YAsLns1vcW7LcI8CvfyiUJn3b2O7I1XVaiM+YWvoMhGtuZsNZIfaZAYFRn3m6RBU0c5whbNbQBjY6dk7vs+kQAaakDLYW+qCFHsJHrM3fDIVKFRkOpXW182a/jfWPAj7O2kKt+gV0VgGvdka9n4WtcEaE8JZYXrF9fwkSjhUQkoiqTa9ha9uHxPtkrC9Ynr/KYFpERAREQEREBERAREQIe1er/uX8wlXiMYqcTLTa3VHxX8wnz7bFc18QmGFROm2XIWdKgFrs9NspUsBc2OhtaZY47vlz8/LcJJj7viL1PKKmSADxbL69NPfLOjXVhcGUyeS+HUWDsK2rbwuM29aiKRq7u9r6ZrcM1zIuxMQadV8OWX5s5coYu2na7WAzEW0HDhMu3Gz8rVOTl48pOTWr48PTxAmZqdpMREBERAThU2tQo1E3tVV46E6+iewazvPlG2cYamJrPfQubeANh8Ju4uPvvl5v1DrL0uEuM3b8vrH9XYL/AH1/C/8A6yXgNs0K1xRqo5GpAPSA5242nxnzupa2drcsxt7Ja+ReN3ePoXOjlqR/uU2/yCzfn08mNseX0/1nk5OXHDKTV8fzy+vRETjfTEREBERAREQIm1B803iv5hPB7UpVqVdKlIksG0TOUo27TWK6soFzbuE97tLqz4r+YSqxGEVxYjumWOWmjm47nJcb5nl5tcalbaOArIpAbD4wDOoD2WpTAbwOpHjLLCsW2hiUY3RaOHdFIHRLmoHINr65BMYjYdDe4d97Up1aStTpbt1Xo1D07gqQbkDjykhNjpmFRatYVApotVDjO6hy1nzLYkMSQQBa+mkWz7Nslsnd7U9PbdWn5kXYtSY1FxDsdVD4jc0KhPINYeBnSptmq3ykASqphxWw7D0sm7rLvPW9O/haWlXY+HINJh0KlLzXdFuiaYzOQO3NqTe9+2bVti0WLHpDPQ81IV7KaGtltzGY2PfG4qv2ZjHrVd0zuFp4bDVSFYq1SpXQsXZhrYZbAC2pPdMYzaNsLUXD133jVXw6VaiuWp1ASWHC7BMpF/DUyw+RqV6TKXWpSQUVqrUtU3WlqbG1nGg0YGNnbMooQ9JmNmqnNvCwNSo96rH7RK27rWjcFXV21iKtPBV8KAS1OpVqYU6GplCB6KsfRqKxa1+0WPGdKGM853z4eoxQrRIXMVKn50VFKkjKwKi66ejLLDbFpU33iZwc1SplzsUDVrGpZewEqDbnO9DAU0erURAr1SrVCPpMosGI527e2Nz7JpGqVWpYZ2c9JEY6m54HKL9vZPlSm5Jn0Xy3xeXDFL9KoQv9oOYn3CfPadIzs6fHxt8r9a5ZeSYfE/7/ACNhM0cQabpUHFGVx4qwP6TquEf6p9hnKpRPAzqs3HhY242V91pVAyhhwIBHgRcTeUPkTtIVsHS16dMbp+d10B9a2Mvp5GU1dP0Xi5JyYTOffyRESNhERAREQIu0uqb1fmEgSw2l1Ter8wlfIKjauBao7AIHBFJsjGwIRqoZb8L/ADiH/wCSN8gsbCpkdrWBZiSbLWzWB++h9XdLHbFOoyKKYcm50RspzFGFNibjQOVJ+BlSuCrVMzWqaNUKk1CL1RvgKidK4XWkLaDThpM56GfkSqxckU82moYaE0qyZ9Be5zKCSbmzcgJg7GqO9VRTRejbRj0A4r2wwsOFqiE27u6brsuomZkpte5Ft6QGQtXJ4PqDnQjgezTs2w+yqxy5w3Fb/OWJsaCknK2vQSoOJ0vzl2jbE7Fdmq5Ep6MbdIWN2zJnQqRZFIXKew6EG0ttnYQomTKB0nbo8CGqFr8O+VuCwVZXpmorMoNgd76By0xmbXpCyuLa++80xGArlqllYqXLKd6A2cq4R/StlQlTwB7LNlBkF2tQEZgRl53FuNuPjpOGK2lTprmZh3Aak+AlRU2ZWIKFMyXz23ihTZlOW1+N1J5azwu0cdUWvWBY3FRwdb8HM2cfHMr7ef1/V3psJZN2rDbe0Xr1S7aAaKvYF5TXZqJe7ESrO0WPG3s8f2gY3uHZ+W89Ga7dR8XllneW8mXm+/L3IxNEDiLTz213psbqdZV/KbWtYW8ByvOXnZ5D+C8wwxmN26eo6nLmx7dReeTe32wlXOBmptpUTmOxh9oT6jszbNHELmo1A3NeDr3MvET4l50eQ9nh+8vfIbGEY+gOxs6H10mIHtAmvm48cp3fd2fTOt5OHLHhvnG39NvrsRE899gREQERECNtLqm9X5hK8Sw2j1T+r4iV4kVWeUFEtTXoFx0+iFLHOaLrTNhycrr2Gx04yLjqJarmak76LchG1prTqrVQHvcqct+lcWvL6JZUeeoYJ0RKiqzMAehuyqlVq3Vsg6S3uGFPssZ6BToLixsLjkbaiZiLdqRMzEiA4z41tV716x51HP8AkZ9knyDbGD3Vaojgg5idSNbmdPT+68L61L2YX7eUIfz3zYfz8Eyqr9b+WP7zcUhz/mW07dPmLWi/t+WAOHq/KZ1FLv5fC0CkOfL3CXTHujn/AD3CWvknUy47Cn/yqPxdH9ZW2UfS+HKWnkvhWqYzDikCxWojk65VVWDEkjhoPhMcv8btv6ff4uOp94+1CIieW+/IiICIiBG2l1T+r8wleJP2l1T+r8wkASKzERAzERATEzMQMGUm29mb42Ym3gp+Il2ZycSxhljMpqvJf0JRPb/gv6TI/wBPaP1v8T+8t6uNYMQCZum0X5+4TLvvy570vFfeM/RTj/Tyj9b3N+83X/T2h9b/ABP7y5G0H5+4Qce/P3CO+/J/ScP+k/RUf0HQ5n1KstPJnyep4euDSL6ghrscpFtLqNOMw20WBBZjluL8stxf3T1tILYFbWOoItYjnpJu1sx4cMbvGSN4iJG4iIgIiIEbaPVP4fqJXiWG0Oqfw/WV4kVmImYCImIGZiJi8DMycNfjOtJROwhEIbMXlNhstOQk0TdYEEbMXlM/Jy8pPmphUE7PXkJ0wg3XRHofV5eH7SQZqRCJSsDqOEzISVcp+z2/vJsoREQERECNtHqn8P1leJYbQ6p/D9ZXiRWYiLwMzETEBMMYJnKqdDA6JWM7rWlYhklHPOETRVm4ryIGm4aFSvOIOIka8XgdjWmpqyN52mc086bwDMaeYZwOZXjD4lRoWUHha63ubae8e0c4G9WpcSywzXRSeQ+E8tivKPDgMRUzBQGOUE6EgDXhrcT02z2vSpnmoPul0iRERAREQI20Oqfw/WV4lhtDqn8P1leJFUflJQLvhxunqKC5Kocv0Ra7dkkbOx9JcIKqKwpoCSl8zCzai546zvtPDVmyNRcKyk3VicjAi2tuUj0djFcI2HzDMwa7WOXMxv42m3c7ZK8+4Z482eeM9y/HvU1q+/nw5t5RqbqKdRW6ahmC2DrTLgHXtGsnbKrs9Ck7G7MgYnhc+Er22C5YnOvpl+3gaG7t7dZL2RhKtJBTqOjKoCplUggDjcnjJl268Lw3n/E/uevP7a/dOJnKtwM6EzlVOk1u9wWR6226SMUY9IC9rdxP6SQJQ4LEJSp4zE1UzGlmcgL0t0FzNkDm1yQb2IByqOImcjTnctyYvSYLGpUF0II094vJQlDSobvFIaYASsmcpnQEPxLCnxOhW5Gg0Al3TqKeBB48CDw0PCSz4ZYW3xl7joJipUCgsxAUalibADmTGcdpHLiOPKcsVu2BpOyjMLZSyhiCewHXW0xZqTDbDw1OvVq0qp3lRmOVmLAVWNy1+JF+fDh3TmMBhS5qtWqtUcqXZbhC4dWzej0bFV9Sy2pbNpU+lnboA3LOuiE3IbT0SRf1cpyqYbD0zZic2hyl3N7vxIGh6QmzYrqVHCp1VAEqD0m19EZO+/AC+nCe1wHVJ90TxmJo4vPWWmqImf5upZc27+kL8Sb68O3jy9ngOqT7omNHeIiQIiIEfaHVP4frK5eEsdodU/h+srhIrMxF5i8DM0JmDUF7XF+Vxf2QYGCZyqnSbkzlUgaLKHyk2E708U1HMWqYeshpJbNVqNTKop5gE3A56y+WYxpO6e3IfhzDN/jmmUuqwuMulea98Tg65p1Vp00q0XZqNQFXqU6RW62vb5si40vaQclam9GvTR2NEVGbDgWNSli8W9xY/TUCk9uwXvJeHqYtbKM4A0zNSBa2cAr4C7WPaANYXbGJza3ULbNeibXN1ZjbsUDPx17gQJnGSIKbpelVJdl2tQqlipIKVAlVmGnoBi4v2ZZ3wWJKYcJVpBsX5yFqo6MSxfF/9QrAdJVQq4I0AS2lpKo7bxDEgKpIzXUU3uuWlnCnXi59nfOlDadZnprmGTMnSWkbMm8Kkm56IbS3EcdRAr8XSql69U0y9LF0atIoFqMw3d9wHW3RzIag07WlhgNlulR6dTp0ERRQqljnyZydy/MpYAN9JSL6gzliMdiGY0xmBbOLCmb6aEZvsgqQ3aTbWaVMLiumwNUsxC6sirluDcDTTj7T4QLuoZcYLq0+6J5TCbNdGDMQRY6FmYgkWuCdBy8J6vBdWn3RNY7xEQERECPtDq38P1lbLTGLem/gZTtUHORUXbDsKRKswII9HNcj6t1BK35gH2SrTfCoMpqqDVZ2DB2JJFM5Tbo2y5+4EHtAl7vBzmN4OcsuhQ1qVcKpG8LCmhztmLZjTO81FjfjoO60t8AW3SZiS1tSwIY6m1wSTwtx1nY1BzmhrDnFuxsxnmNn4SuuMqVGDbt2xAGr2tnQ0y12IIIzZbAW14z0LVhznE1xe15JdDsk7Dh6u79ZwSY2gSKNQhsht6evR6Q101mUYZXtlqqWpjAq3FU5Rm1UG+VDZtOLFs3R10y+J6DH4oEt07EkjNSayrukKKF+0wsb6i54SSm1ytOiQmYuO2of9wIDmsb3JBvyk7ZmONVWa1hmsB25SisL9/SmV38NePNhle2e0TB4quWAYWLZ2y5couad9frEMFF/tSOa1U0Vs1YnOSD85nLbpcoJI9He7wWOlhrpaX1tb9vC/dym15jtuUdKnVB3ibxhnZRTfeD5suCCcxvcE+HRJ9HSXREyZzqk5WI42JGhte2mgi3Y0qmXOC6tPuj4Tw4pYqqDmZwpswDAKLm1+A4chbt9U9vgurT7o+EWDvERIEREDDKCCDwOhHdIPyJS5N+IyfECv+Q6X2vxGPkKl9r8RlhECu+QaP2vxmY/p+jyb8ZllECrPk5Q5N+NpwxXkvRyMaYYVLEq2djZraG15dxA8lTcjv8AGSFrcxJm0tjMSXo2udTTJsCeansPd8JTVcU1Prabp3shK/jFx74FiKinivuBimKQJZVUMRYkIASOVxIFLadM8HQ/3LJC4peY9sJpMFdefuMz5wvP3GRN+O6YOIHMQqWa47/ZNDiO4yE+0EHF1/EJmlVd+rpu3eFIX8TWEDrVqk93xnosPTyoq8gB7pXbP2UQQ9W2YahBqAeZPaZawEREBERAREQEREBERAREQEREDhVwNJtWpofFFPxE5nZOH/2KX/Gn7REDU7Fw/wDsU/wCZGxsOP8AsUv+Nf2mIgd6WEpr6KIvgqj4CdoiAiIgIiI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data:image/jpeg;base64,/9j/4AAQSkZJRgABAQAAAQABAAD/2wCEAAkGBhASEBAQEBASFBAUFBUQFA8UEBAUEBUQFRAWFBUQFRIXGyYeGBkjGhQUITEgIycpLCwsFh4xNjAqNSkrLCkBCQoKDgwOGg8PGiwkHCU1KSkuLDApNTUsKSwyNSksKS4sKSwpNSksLCwqLCwsLCkpKSwsLCopLCwsLCwqKSwpLP/AABEIAOgArgMBIgACEQEDEQH/xAAbAAEAAgMBAQAAAAAAAAAAAAAABAUBAgMGB//EAEEQAAIBAgMEBQcLAwMFAAAAAAECAAMRBBIhBRMxUSIzQWFxBhQygZGhsRUjQlJicpKywdHwFoKiB1OTNENj0vH/xAAbAQEBAAMBAQEAAAAAAAAAAAAAAQIDBAUGB//EACkRAQEAAgEEAQIFBQAAAAAAAAABAhEDBBIhMVEFQRMikcHwFCMyUrH/2gAMAwEAAhEDEQA/APuMREBE44xwENza+l+3U2ld5unMwLeJUblOZ981qYOkw1J9V5BcxKP5MpfWblxP7zZdn0R2k+MouolP5nR/XgePPjM+a0v4JNi3mLyoOEpd/smowVLv9guIFzeLypXC0+Z8LLb4SRhAoey31B8NIE+IiUIiICIiAiIgIiIEHa46C/fX4yIJM2r6A+8vxkMSKzPPbc8sadBzRppvawsWW+Wmo5M9j0rW0t7J6GUW2vJGlXc1VJp1iLFwLqw5slxc20vcTLHW/KJmx9tLXVTbK5W5W9xftAPE27wJvX23RSumHYtvGFx0Dk9Bnyl+AYqjkDkJGobB3dHd0nIfQbzVTa9yBqbXmK3kvQd1rVM5rColbeiowOdKe7CgcMuW4ta+p11jwJOE27RqHDBCx85ptWpXUi9NApJPI9NdJCo+WWGdEqItVlqVFo07IuZ6jZ7ALmuPQbVrTbCeStKn5vkq4gebq1Okd6pK0mChqR6Oq9Acde+c6PkVhFprSIdqSuKgpsVIuA4sxCgspFRtCTH5R1wvlZQq7vcrWql03uVKRLJT3hpZnBIt0lYWFycpPCdMT5T0KdStSbPmpU3qsQhKsKSo1REb6TqKiXH2pwfyOw5RUzVwFpDDErXYM+HVsy0nYakKdAdCBpeb4jyQwjsXZG3hNUtUFRg7CspWorHtFjpyyjlH5RK2Rt2jiVzUSxGVHN1ykZy4CkdjA02BHYRLTB9YPAyr2dsSjQeu9JSprvvagzErn11VT6IuxNh2ky0wfWL6/hJdb8CziIgIiICIiAiIgIiIEPavV/3L+aQpM2t1f9y/mkOQZiYiFVY28CxVaTFgzqVzKNELdIHvCXHjO1PauZGqBDkFshzLd7vktb6PSI49h9U3fZNAkk0xc8SCwJF2Nrg83f8AEZuNn0un0B0xZuOovew5aknS2usvhEL+oBYkUmNr/SX0kKh18QXUD6xPZOr7YCirmWzowUIWF2BynNfsADgk6gAHjOvyTQ47sA6WILAjLwIIOh7+2wvOqYGmFdQtlc3YAsLns1vcW7LcI8CvfyiUJn3b2O7I1XVaiM+YWvoMhGtuZsNZIfaZAYFRn3m6RBU0c5whbNbQBjY6dk7vs+kQAaakDLYW+qCFHsJHrM3fDIVKFRkOpXW182a/jfWPAj7O2kKt+gV0VgGvdka9n4WtcEaE8JZYXrF9fwkSjhUQkoiqTa9ha9uHxPtkrC9Ynr/KYFpERAREQEREBERAREQIe1er/uX8wlXiMYqcTLTa3VHxX8wnz7bFc18QmGFROm2XIWdKgFrs9NspUsBc2OhtaZY47vlz8/LcJJj7viL1PKKmSADxbL69NPfLOjXVhcGUyeS+HUWDsK2rbwuM29aiKRq7u9r6ZrcM1zIuxMQadV8OWX5s5coYu2na7WAzEW0HDhMu3Gz8rVOTl48pOTWr48PTxAmZqdpMREBERAThU2tQo1E3tVV46E6+iewazvPlG2cYamJrPfQubeANh8Ju4uPvvl5v1DrL0uEuM3b8vrH9XYL/AH1/C/8A6yXgNs0K1xRqo5GpAPSA5242nxnzupa2drcsxt7Ja+ReN3ePoXOjlqR/uU2/yCzfn08mNseX0/1nk5OXHDKTV8fzy+vRETjfTEREBERAREQIm1B803iv5hPB7UpVqVdKlIksG0TOUo27TWK6soFzbuE97tLqz4r+YSqxGEVxYjumWOWmjm47nJcb5nl5tcalbaOArIpAbD4wDOoD2WpTAbwOpHjLLCsW2hiUY3RaOHdFIHRLmoHINr65BMYjYdDe4d97Up1aStTpbt1Xo1D07gqQbkDjykhNjpmFRatYVApotVDjO6hy1nzLYkMSQQBa+mkWz7Nslsnd7U9PbdWn5kXYtSY1FxDsdVD4jc0KhPINYeBnSptmq3ykASqphxWw7D0sm7rLvPW9O/haWlXY+HINJh0KlLzXdFuiaYzOQO3NqTe9+2bVti0WLHpDPQ81IV7KaGtltzGY2PfG4qv2ZjHrVd0zuFp4bDVSFYq1SpXQsXZhrYZbAC2pPdMYzaNsLUXD133jVXw6VaiuWp1ASWHC7BMpF/DUyw+RqV6TKXWpSQUVqrUtU3WlqbG1nGg0YGNnbMooQ9JmNmqnNvCwNSo96rH7RK27rWjcFXV21iKtPBV8KAS1OpVqYU6GplCB6KsfRqKxa1+0WPGdKGM853z4eoxQrRIXMVKn50VFKkjKwKi66ejLLDbFpU33iZwc1SplzsUDVrGpZewEqDbnO9DAU0erURAr1SrVCPpMosGI527e2Nz7JpGqVWpYZ2c9JEY6m54HKL9vZPlSm5Jn0Xy3xeXDFL9KoQv9oOYn3CfPadIzs6fHxt8r9a5ZeSYfE/7/ACNhM0cQabpUHFGVx4qwP6TquEf6p9hnKpRPAzqs3HhY242V91pVAyhhwIBHgRcTeUPkTtIVsHS16dMbp+d10B9a2Mvp5GU1dP0Xi5JyYTOffyRESNhERAREQIu0uqb1fmEgSw2l1Ter8wlfIKjauBao7AIHBFJsjGwIRqoZb8L/ADiH/wCSN8gsbCpkdrWBZiSbLWzWB++h9XdLHbFOoyKKYcm50RspzFGFNibjQOVJ+BlSuCrVMzWqaNUKk1CL1RvgKidK4XWkLaDThpM56GfkSqxckU82moYaE0qyZ9Be5zKCSbmzcgJg7GqO9VRTRejbRj0A4r2wwsOFqiE27u6brsuomZkpte5Ft6QGQtXJ4PqDnQjgezTs2w+yqxy5w3Fb/OWJsaCknK2vQSoOJ0vzl2jbE7Fdmq5Ep6MbdIWN2zJnQqRZFIXKew6EG0ttnYQomTKB0nbo8CGqFr8O+VuCwVZXpmorMoNgd76By0xmbXpCyuLa++80xGArlqllYqXLKd6A2cq4R/StlQlTwB7LNlBkF2tQEZgRl53FuNuPjpOGK2lTprmZh3Aak+AlRU2ZWIKFMyXz23ihTZlOW1+N1J5azwu0cdUWvWBY3FRwdb8HM2cfHMr7ef1/V3psJZN2rDbe0Xr1S7aAaKvYF5TXZqJe7ESrO0WPG3s8f2gY3uHZ+W89Ga7dR8XllneW8mXm+/L3IxNEDiLTz213psbqdZV/KbWtYW8ByvOXnZ5D+C8wwxmN26eo6nLmx7dReeTe32wlXOBmptpUTmOxh9oT6jszbNHELmo1A3NeDr3MvET4l50eQ9nh+8vfIbGEY+gOxs6H10mIHtAmvm48cp3fd2fTOt5OHLHhvnG39NvrsRE899gREQERECNtLqm9X5hK8Sw2j1T+r4iV4kVWeUFEtTXoFx0+iFLHOaLrTNhycrr2Gx04yLjqJarmak76LchG1prTqrVQHvcqct+lcWvL6JZUeeoYJ0RKiqzMAehuyqlVq3Vsg6S3uGFPssZ6BToLixsLjkbaiZiLdqRMzEiA4z41tV716x51HP8AkZ9knyDbGD3Vaojgg5idSNbmdPT+68L61L2YX7eUIfz3zYfz8Eyqr9b+WP7zcUhz/mW07dPmLWi/t+WAOHq/KZ1FLv5fC0CkOfL3CXTHujn/AD3CWvknUy47Cn/yqPxdH9ZW2UfS+HKWnkvhWqYzDikCxWojk65VVWDEkjhoPhMcv8btv6ff4uOp94+1CIieW+/IiICIiBG2l1T+r8wleJP2l1T+r8wkASKzERAzERATEzMQMGUm29mb42Ym3gp+Il2ZycSxhljMpqvJf0JRPb/gv6TI/wBPaP1v8T+8t6uNYMQCZum0X5+4TLvvy570vFfeM/RTj/Tyj9b3N+83X/T2h9b/ABP7y5G0H5+4Qce/P3CO+/J/ScP+k/RUf0HQ5n1KstPJnyep4euDSL6ghrscpFtLqNOMw20WBBZjluL8stxf3T1tILYFbWOoItYjnpJu1sx4cMbvGSN4iJG4iIgIiIEbaPVP4fqJXiWG0Oqfw/WV4kVmImYCImIGZiJi8DMycNfjOtJROwhEIbMXlNhstOQk0TdYEEbMXlM/Jy8pPmphUE7PXkJ0wg3XRHofV5eH7SQZqRCJSsDqOEzISVcp+z2/vJsoREQERECNtHqn8P1leJYbQ6p/D9ZXiRWYiLwMzETEBMMYJnKqdDA6JWM7rWlYhklHPOETRVm4ryIGm4aFSvOIOIka8XgdjWmpqyN52mc086bwDMaeYZwOZXjD4lRoWUHha63ubae8e0c4G9WpcSywzXRSeQ+E8tivKPDgMRUzBQGOUE6EgDXhrcT02z2vSpnmoPul0iRERAREQI20Oqfw/WV4lhtDqn8P1leJFUflJQLvhxunqKC5Kocv0Ra7dkkbOx9JcIKqKwpoCSl8zCzai546zvtPDVmyNRcKyk3VicjAi2tuUj0djFcI2HzDMwa7WOXMxv42m3c7ZK8+4Z482eeM9y/HvU1q+/nw5t5RqbqKdRW6ahmC2DrTLgHXtGsnbKrs9Ck7G7MgYnhc+Er22C5YnOvpl+3gaG7t7dZL2RhKtJBTqOjKoCplUggDjcnjJl268Lw3n/E/uevP7a/dOJnKtwM6EzlVOk1u9wWR6226SMUY9IC9rdxP6SQJQ4LEJSp4zE1UzGlmcgL0t0FzNkDm1yQb2IByqOImcjTnctyYvSYLGpUF0II094vJQlDSobvFIaYASsmcpnQEPxLCnxOhW5Gg0Al3TqKeBB48CDw0PCSz4ZYW3xl7joJipUCgsxAUalibADmTGcdpHLiOPKcsVu2BpOyjMLZSyhiCewHXW0xZqTDbDw1OvVq0qp3lRmOVmLAVWNy1+JF+fDh3TmMBhS5qtWqtUcqXZbhC4dWzej0bFV9Sy2pbNpU+lnboA3LOuiE3IbT0SRf1cpyqYbD0zZic2hyl3N7vxIGh6QmzYrqVHCp1VAEqD0m19EZO+/AC+nCe1wHVJ90TxmJo4vPWWmqImf5upZc27+kL8Sb68O3jy9ngOqT7omNHeIiQIiIEfaHVP4frK5eEsdodU/h+srhIrMxF5i8DM0JmDUF7XF+Vxf2QYGCZyqnSbkzlUgaLKHyk2E708U1HMWqYeshpJbNVqNTKop5gE3A56y+WYxpO6e3IfhzDN/jmmUuqwuMulea98Tg65p1Vp00q0XZqNQFXqU6RW62vb5si40vaQclam9GvTR2NEVGbDgWNSli8W9xY/TUCk9uwXvJeHqYtbKM4A0zNSBa2cAr4C7WPaANYXbGJza3ULbNeibXN1ZjbsUDPx17gQJnGSIKbpelVJdl2tQqlipIKVAlVmGnoBi4v2ZZ3wWJKYcJVpBsX5yFqo6MSxfF/9QrAdJVQq4I0AS2lpKo7bxDEgKpIzXUU3uuWlnCnXi59nfOlDadZnprmGTMnSWkbMm8Kkm56IbS3EcdRAr8XSql69U0y9LF0atIoFqMw3d9wHW3RzIag07WlhgNlulR6dTp0ERRQqljnyZydy/MpYAN9JSL6gzliMdiGY0xmBbOLCmb6aEZvsgqQ3aTbWaVMLiumwNUsxC6sirluDcDTTj7T4QLuoZcYLq0+6J5TCbNdGDMQRY6FmYgkWuCdBy8J6vBdWn3RNY7xEQERECPtDq38P1lbLTGLem/gZTtUHORUXbDsKRKswII9HNcj6t1BK35gH2SrTfCoMpqqDVZ2DB2JJFM5Tbo2y5+4EHtAl7vBzmN4OcsuhQ1qVcKpG8LCmhztmLZjTO81FjfjoO60t8AW3SZiS1tSwIY6m1wSTwtx1nY1BzmhrDnFuxsxnmNn4SuuMqVGDbt2xAGr2tnQ0y12IIIzZbAW14z0LVhznE1xe15JdDsk7Dh6u79ZwSY2gSKNQhsht6evR6Q101mUYZXtlqqWpjAq3FU5Rm1UG+VDZtOLFs3R10y+J6DH4oEt07EkjNSayrukKKF+0wsb6i54SSm1ytOiQmYuO2of9wIDmsb3JBvyk7ZmONVWa1hmsB25SisL9/SmV38NePNhle2e0TB4quWAYWLZ2y5couad9frEMFF/tSOa1U0Vs1YnOSD85nLbpcoJI9He7wWOlhrpaX1tb9vC/dym15jtuUdKnVB3ibxhnZRTfeD5suCCcxvcE+HRJ9HSXREyZzqk5WI42JGhte2mgi3Y0qmXOC6tPuj4Tw4pYqqDmZwpswDAKLm1+A4chbt9U9vgurT7o+EWDvERIEREDDKCCDwOhHdIPyJS5N+IyfECv+Q6X2vxGPkKl9r8RlhECu+QaP2vxmY/p+jyb8ZllECrPk5Q5N+NpwxXkvRyMaYYVLEq2djZraG15dxA8lTcjv8AGSFrcxJm0tjMSXo2udTTJsCeansPd8JTVcU1Prabp3shK/jFx74FiKinivuBimKQJZVUMRYkIASOVxIFLadM8HQ/3LJC4peY9sJpMFdefuMz5wvP3GRN+O6YOIHMQqWa47/ZNDiO4yE+0EHF1/EJmlVd+rpu3eFIX8TWEDrVqk93xnosPTyoq8gB7pXbP2UQQ9W2YahBqAeZPaZawEREBERAREQEREBERAREQEREDhVwNJtWpofFFPxE5nZOH/2KX/Gn7REDU7Fw/wDsU/wCZGxsOP8AsUv+Nf2mIgd6WEpr6KIvgqj4CdoiAiIgIiI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data:image/jpeg;base64,/9j/4AAQSkZJRgABAQAAAQABAAD/2wCEAAkGBhASEBAQEBASFBAUFBUQFA8UEBAUEBUQFRAWFBUQFRIXGyYeGBkjGhQUITEgIycpLCwsFh4xNjAqNSkrLCkBCQoKDgwOGg8PGiwkHCU1KSkuLDApNTUsKSwyNSksKS4sKSwpNSksLCwqLCwsLCkpKSwsLCopLCwsLCwqKSwpLP/AABEIAOgArgMBIgACEQEDEQH/xAAbAAEAAgMBAQAAAAAAAAAAAAAABAUBAgMGB//EAEEQAAIBAgMEBQcLAwMFAAAAAAECAAMRBBIhBRMxUSIzQWFxBhQygZGhsRUjQlJicpKywdHwFoKiB1OTNENj0vH/xAAbAQEBAAMBAQEAAAAAAAAAAAAAAQIDBAUGB//EACkRAQEAAgEEAQIFBQAAAAAAAAABAhEDBBIhMVEFQRMikcHwFCMyUrH/2gAMAwEAAhEDEQA/APuMREBE44xwENza+l+3U2ld5unMwLeJUblOZ981qYOkw1J9V5BcxKP5MpfWblxP7zZdn0R2k+MouolP5nR/XgePPjM+a0v4JNi3mLyoOEpd/smowVLv9guIFzeLypXC0+Z8LLb4SRhAoey31B8NIE+IiUIiICIiAiIgIiIEHa46C/fX4yIJM2r6A+8vxkMSKzPPbc8sadBzRppvawsWW+Wmo5M9j0rW0t7J6GUW2vJGlXc1VJp1iLFwLqw5slxc20vcTLHW/KJmx9tLXVTbK5W5W9xftAPE27wJvX23RSumHYtvGFx0Dk9Bnyl+AYqjkDkJGobB3dHd0nIfQbzVTa9yBqbXmK3kvQd1rVM5rColbeiowOdKe7CgcMuW4ta+p11jwJOE27RqHDBCx85ptWpXUi9NApJPI9NdJCo+WWGdEqItVlqVFo07IuZ6jZ7ALmuPQbVrTbCeStKn5vkq4gebq1Okd6pK0mChqR6Oq9Acde+c6PkVhFprSIdqSuKgpsVIuA4sxCgspFRtCTH5R1wvlZQq7vcrWql03uVKRLJT3hpZnBIt0lYWFycpPCdMT5T0KdStSbPmpU3qsQhKsKSo1REb6TqKiXH2pwfyOw5RUzVwFpDDErXYM+HVsy0nYakKdAdCBpeb4jyQwjsXZG3hNUtUFRg7CspWorHtFjpyyjlH5RK2Rt2jiVzUSxGVHN1ykZy4CkdjA02BHYRLTB9YPAyr2dsSjQeu9JSprvvagzErn11VT6IuxNh2ky0wfWL6/hJdb8CziIgIiICIiAiIgIiIEPavV/3L+aQpM2t1f9y/mkOQZiYiFVY28CxVaTFgzqVzKNELdIHvCXHjO1PauZGqBDkFshzLd7vktb6PSI49h9U3fZNAkk0xc8SCwJF2Nrg83f8AEZuNn0un0B0xZuOovew5aknS2usvhEL+oBYkUmNr/SX0kKh18QXUD6xPZOr7YCirmWzowUIWF2BynNfsADgk6gAHjOvyTQ47sA6WILAjLwIIOh7+2wvOqYGmFdQtlc3YAsLns1vcW7LcI8CvfyiUJn3b2O7I1XVaiM+YWvoMhGtuZsNZIfaZAYFRn3m6RBU0c5whbNbQBjY6dk7vs+kQAaakDLYW+qCFHsJHrM3fDIVKFRkOpXW182a/jfWPAj7O2kKt+gV0VgGvdka9n4WtcEaE8JZYXrF9fwkSjhUQkoiqTa9ha9uHxPtkrC9Ynr/KYFpERAREQEREBERAREQIe1er/uX8wlXiMYqcTLTa3VHxX8wnz7bFc18QmGFROm2XIWdKgFrs9NspUsBc2OhtaZY47vlz8/LcJJj7viL1PKKmSADxbL69NPfLOjXVhcGUyeS+HUWDsK2rbwuM29aiKRq7u9r6ZrcM1zIuxMQadV8OWX5s5coYu2na7WAzEW0HDhMu3Gz8rVOTl48pOTWr48PTxAmZqdpMREBERAThU2tQo1E3tVV46E6+iewazvPlG2cYamJrPfQubeANh8Ju4uPvvl5v1DrL0uEuM3b8vrH9XYL/AH1/C/8A6yXgNs0K1xRqo5GpAPSA5242nxnzupa2drcsxt7Ja+ReN3ePoXOjlqR/uU2/yCzfn08mNseX0/1nk5OXHDKTV8fzy+vRETjfTEREBERAREQIm1B803iv5hPB7UpVqVdKlIksG0TOUo27TWK6soFzbuE97tLqz4r+YSqxGEVxYjumWOWmjm47nJcb5nl5tcalbaOArIpAbD4wDOoD2WpTAbwOpHjLLCsW2hiUY3RaOHdFIHRLmoHINr65BMYjYdDe4d97Up1aStTpbt1Xo1D07gqQbkDjykhNjpmFRatYVApotVDjO6hy1nzLYkMSQQBa+mkWz7Nslsnd7U9PbdWn5kXYtSY1FxDsdVD4jc0KhPINYeBnSptmq3ykASqphxWw7D0sm7rLvPW9O/haWlXY+HINJh0KlLzXdFuiaYzOQO3NqTe9+2bVti0WLHpDPQ81IV7KaGtltzGY2PfG4qv2ZjHrVd0zuFp4bDVSFYq1SpXQsXZhrYZbAC2pPdMYzaNsLUXD133jVXw6VaiuWp1ASWHC7BMpF/DUyw+RqV6TKXWpSQUVqrUtU3WlqbG1nGg0YGNnbMooQ9JmNmqnNvCwNSo96rH7RK27rWjcFXV21iKtPBV8KAS1OpVqYU6GplCB6KsfRqKxa1+0WPGdKGM853z4eoxQrRIXMVKn50VFKkjKwKi66ejLLDbFpU33iZwc1SplzsUDVrGpZewEqDbnO9DAU0erURAr1SrVCPpMosGI527e2Nz7JpGqVWpYZ2c9JEY6m54HKL9vZPlSm5Jn0Xy3xeXDFL9KoQv9oOYn3CfPadIzs6fHxt8r9a5ZeSYfE/7/ACNhM0cQabpUHFGVx4qwP6TquEf6p9hnKpRPAzqs3HhY242V91pVAyhhwIBHgRcTeUPkTtIVsHS16dMbp+d10B9a2Mvp5GU1dP0Xi5JyYTOffyRESNhERAREQIu0uqb1fmEgSw2l1Ter8wlfIKjauBao7AIHBFJsjGwIRqoZb8L/ADiH/wCSN8gsbCpkdrWBZiSbLWzWB++h9XdLHbFOoyKKYcm50RspzFGFNibjQOVJ+BlSuCrVMzWqaNUKk1CL1RvgKidK4XWkLaDThpM56GfkSqxckU82moYaE0qyZ9Be5zKCSbmzcgJg7GqO9VRTRejbRj0A4r2wwsOFqiE27u6brsuomZkpte5Ft6QGQtXJ4PqDnQjgezTs2w+yqxy5w3Fb/OWJsaCknK2vQSoOJ0vzl2jbE7Fdmq5Ep6MbdIWN2zJnQqRZFIXKew6EG0ttnYQomTKB0nbo8CGqFr8O+VuCwVZXpmorMoNgd76By0xmbXpCyuLa++80xGArlqllYqXLKd6A2cq4R/StlQlTwB7LNlBkF2tQEZgRl53FuNuPjpOGK2lTprmZh3Aak+AlRU2ZWIKFMyXz23ihTZlOW1+N1J5azwu0cdUWvWBY3FRwdb8HM2cfHMr7ef1/V3psJZN2rDbe0Xr1S7aAaKvYF5TXZqJe7ESrO0WPG3s8f2gY3uHZ+W89Ga7dR8XllneW8mXm+/L3IxNEDiLTz213psbqdZV/KbWtYW8ByvOXnZ5D+C8wwxmN26eo6nLmx7dReeTe32wlXOBmptpUTmOxh9oT6jszbNHELmo1A3NeDr3MvET4l50eQ9nh+8vfIbGEY+gOxs6H10mIHtAmvm48cp3fd2fTOt5OHLHhvnG39NvrsRE899gREQERECNtLqm9X5hK8Sw2j1T+r4iV4kVWeUFEtTXoFx0+iFLHOaLrTNhycrr2Gx04yLjqJarmak76LchG1prTqrVQHvcqct+lcWvL6JZUeeoYJ0RKiqzMAehuyqlVq3Vsg6S3uGFPssZ6BToLixsLjkbaiZiLdqRMzEiA4z41tV716x51HP8AkZ9knyDbGD3Vaojgg5idSNbmdPT+68L61L2YX7eUIfz3zYfz8Eyqr9b+WP7zcUhz/mW07dPmLWi/t+WAOHq/KZ1FLv5fC0CkOfL3CXTHujn/AD3CWvknUy47Cn/yqPxdH9ZW2UfS+HKWnkvhWqYzDikCxWojk65VVWDEkjhoPhMcv8btv6ff4uOp94+1CIieW+/IiICIiBG2l1T+r8wleJP2l1T+r8wkASKzERAzERATEzMQMGUm29mb42Ym3gp+Il2ZycSxhljMpqvJf0JRPb/gv6TI/wBPaP1v8T+8t6uNYMQCZum0X5+4TLvvy570vFfeM/RTj/Tyj9b3N+83X/T2h9b/ABP7y5G0H5+4Qce/P3CO+/J/ScP+k/RUf0HQ5n1KstPJnyep4euDSL6ghrscpFtLqNOMw20WBBZjluL8stxf3T1tILYFbWOoItYjnpJu1sx4cMbvGSN4iJG4iIgIiIEbaPVP4fqJXiWG0Oqfw/WV4kVmImYCImIGZiJi8DMycNfjOtJROwhEIbMXlNhstOQk0TdYEEbMXlM/Jy8pPmphUE7PXkJ0wg3XRHofV5eH7SQZqRCJSsDqOEzISVcp+z2/vJsoREQERECNtHqn8P1leJYbQ6p/D9ZXiRWYiLwMzETEBMMYJnKqdDA6JWM7rWlYhklHPOETRVm4ryIGm4aFSvOIOIka8XgdjWmpqyN52mc086bwDMaeYZwOZXjD4lRoWUHha63ubae8e0c4G9WpcSywzXRSeQ+E8tivKPDgMRUzBQGOUE6EgDXhrcT02z2vSpnmoPul0iRERAREQI20Oqfw/WV4lhtDqn8P1leJFUflJQLvhxunqKC5Kocv0Ra7dkkbOx9JcIKqKwpoCSl8zCzai546zvtPDVmyNRcKyk3VicjAi2tuUj0djFcI2HzDMwa7WOXMxv42m3c7ZK8+4Z482eeM9y/HvU1q+/nw5t5RqbqKdRW6ahmC2DrTLgHXtGsnbKrs9Ck7G7MgYnhc+Er22C5YnOvpl+3gaG7t7dZL2RhKtJBTqOjKoCplUggDjcnjJl268Lw3n/E/uevP7a/dOJnKtwM6EzlVOk1u9wWR6226SMUY9IC9rdxP6SQJQ4LEJSp4zE1UzGlmcgL0t0FzNkDm1yQb2IByqOImcjTnctyYvSYLGpUF0II094vJQlDSobvFIaYASsmcpnQEPxLCnxOhW5Gg0Al3TqKeBB48CDw0PCSz4ZYW3xl7joJipUCgsxAUalibADmTGcdpHLiOPKcsVu2BpOyjMLZSyhiCewHXW0xZqTDbDw1OvVq0qp3lRmOVmLAVWNy1+JF+fDh3TmMBhS5qtWqtUcqXZbhC4dWzej0bFV9Sy2pbNpU+lnboA3LOuiE3IbT0SRf1cpyqYbD0zZic2hyl3N7vxIGh6QmzYrqVHCp1VAEqD0m19EZO+/AC+nCe1wHVJ90TxmJo4vPWWmqImf5upZc27+kL8Sb68O3jy9ngOqT7omNHeIiQIiIEfaHVP4frK5eEsdodU/h+srhIrMxF5i8DM0JmDUF7XF+Vxf2QYGCZyqnSbkzlUgaLKHyk2E708U1HMWqYeshpJbNVqNTKop5gE3A56y+WYxpO6e3IfhzDN/jmmUuqwuMulea98Tg65p1Vp00q0XZqNQFXqU6RW62vb5si40vaQclam9GvTR2NEVGbDgWNSli8W9xY/TUCk9uwXvJeHqYtbKM4A0zNSBa2cAr4C7WPaANYXbGJza3ULbNeibXN1ZjbsUDPx17gQJnGSIKbpelVJdl2tQqlipIKVAlVmGnoBi4v2ZZ3wWJKYcJVpBsX5yFqo6MSxfF/9QrAdJVQq4I0AS2lpKo7bxDEgKpIzXUU3uuWlnCnXi59nfOlDadZnprmGTMnSWkbMm8Kkm56IbS3EcdRAr8XSql69U0y9LF0atIoFqMw3d9wHW3RzIag07WlhgNlulR6dTp0ERRQqljnyZydy/MpYAN9JSL6gzliMdiGY0xmBbOLCmb6aEZvsgqQ3aTbWaVMLiumwNUsxC6sirluDcDTTj7T4QLuoZcYLq0+6J5TCbNdGDMQRY6FmYgkWuCdBy8J6vBdWn3RNY7xEQERECPtDq38P1lbLTGLem/gZTtUHORUXbDsKRKswII9HNcj6t1BK35gH2SrTfCoMpqqDVZ2DB2JJFM5Tbo2y5+4EHtAl7vBzmN4OcsuhQ1qVcKpG8LCmhztmLZjTO81FjfjoO60t8AW3SZiS1tSwIY6m1wSTwtx1nY1BzmhrDnFuxsxnmNn4SuuMqVGDbt2xAGr2tnQ0y12IIIzZbAW14z0LVhznE1xe15JdDsk7Dh6u79ZwSY2gSKNQhsht6evR6Q101mUYZXtlqqWpjAq3FU5Rm1UG+VDZtOLFs3R10y+J6DH4oEt07EkjNSayrukKKF+0wsb6i54SSm1ytOiQmYuO2of9wIDmsb3JBvyk7ZmONVWa1hmsB25SisL9/SmV38NePNhle2e0TB4quWAYWLZ2y5couad9frEMFF/tSOa1U0Vs1YnOSD85nLbpcoJI9He7wWOlhrpaX1tb9vC/dym15jtuUdKnVB3ibxhnZRTfeD5suCCcxvcE+HRJ9HSXREyZzqk5WI42JGhte2mgi3Y0qmXOC6tPuj4Tw4pYqqDmZwpswDAKLm1+A4chbt9U9vgurT7o+EWDvERIEREDDKCCDwOhHdIPyJS5N+IyfECv+Q6X2vxGPkKl9r8RlhECu+QaP2vxmY/p+jyb8ZllECrPk5Q5N+NpwxXkvRyMaYYVLEq2djZraG15dxA8lTcjv8AGSFrcxJm0tjMSXo2udTTJsCeansPd8JTVcU1Prabp3shK/jFx74FiKinivuBimKQJZVUMRYkIASOVxIFLadM8HQ/3LJC4peY9sJpMFdefuMz5wvP3GRN+O6YOIHMQqWa47/ZNDiO4yE+0EHF1/EJmlVd+rpu3eFIX8TWEDrVqk93xnosPTyoq8gB7pXbP2UQQ9W2YahBqAeZPaZawEREBERAREQEREBERAREQEREDhVwNJtWpofFFPxE5nZOH/2KX/Gn7REDU7Fw/wDsU/wCZGxsOP8AsUv+Nf2mIgd6WEpr6KIvgqj4CdoiAiIgIiI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4" name="Picture 8" descr="http://drugline.org/img/drug/lumigan-13896_3.jpg">
            <a:hlinkClick r:id="rId2"/>
          </p:cNvPr>
          <p:cNvPicPr>
            <a:picLocks noChangeAspect="1" noChangeArrowheads="1"/>
          </p:cNvPicPr>
          <p:nvPr/>
        </p:nvPicPr>
        <p:blipFill>
          <a:blip r:embed="rId3" cstate="print"/>
          <a:srcRect/>
          <a:stretch>
            <a:fillRect/>
          </a:stretch>
        </p:blipFill>
        <p:spPr bwMode="auto">
          <a:xfrm>
            <a:off x="914400" y="1295400"/>
            <a:ext cx="1847850" cy="2466626"/>
          </a:xfrm>
          <a:prstGeom prst="rect">
            <a:avLst/>
          </a:prstGeom>
          <a:noFill/>
        </p:spPr>
      </p:pic>
      <p:pic>
        <p:nvPicPr>
          <p:cNvPr id="50186" name="Picture 10" descr="http://www.drobinsonmd.com/images/before-after-latisse.jpg">
            <a:hlinkClick r:id="rId4"/>
          </p:cNvPr>
          <p:cNvPicPr>
            <a:picLocks noChangeAspect="1" noChangeArrowheads="1"/>
          </p:cNvPicPr>
          <p:nvPr/>
        </p:nvPicPr>
        <p:blipFill>
          <a:blip r:embed="rId5" cstate="print"/>
          <a:srcRect/>
          <a:stretch>
            <a:fillRect/>
          </a:stretch>
        </p:blipFill>
        <p:spPr bwMode="auto">
          <a:xfrm>
            <a:off x="5181600" y="3352800"/>
            <a:ext cx="3762375" cy="2743201"/>
          </a:xfrm>
          <a:prstGeom prst="rect">
            <a:avLst/>
          </a:prstGeom>
          <a:noFill/>
        </p:spPr>
      </p:pic>
      <p:pic>
        <p:nvPicPr>
          <p:cNvPr id="50188" name="Picture 12" descr="http://www.cyberounds.com/assets/05/28/528/figure1.jpg">
            <a:hlinkClick r:id="rId6"/>
          </p:cNvPr>
          <p:cNvPicPr>
            <a:picLocks noChangeAspect="1" noChangeArrowheads="1"/>
          </p:cNvPicPr>
          <p:nvPr/>
        </p:nvPicPr>
        <p:blipFill>
          <a:blip r:embed="rId7" cstate="print"/>
          <a:srcRect/>
          <a:stretch>
            <a:fillRect/>
          </a:stretch>
        </p:blipFill>
        <p:spPr bwMode="auto">
          <a:xfrm>
            <a:off x="228600" y="4191000"/>
            <a:ext cx="3657600" cy="1809751"/>
          </a:xfrm>
          <a:prstGeom prst="rect">
            <a:avLst/>
          </a:prstGeom>
          <a:noFill/>
        </p:spPr>
      </p:pic>
      <p:cxnSp>
        <p:nvCxnSpPr>
          <p:cNvPr id="14" name="Straight Arrow Connector 13"/>
          <p:cNvCxnSpPr/>
          <p:nvPr/>
        </p:nvCxnSpPr>
        <p:spPr>
          <a:xfrm flipV="1">
            <a:off x="3962400" y="30480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24000" y="36576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194" name="AutoShape 18" descr="data:image/jpeg;base64,/9j/4AAQSkZJRgABAQAAAQABAAD/2wCEAAkGBhQSEBAPEBAVFBAQEBUUFBcWFhUVFBIUFBAVFBQVFBIYHCYgGBojGRQSIS8gJScpLCwsFSAxNjAqOCYrLCwBCQoKDgwNGQ8PGiwcHBwpKSktLCk1KSwsLDQwLC01KTUpLCwsKSwpKSksLSwpMSw1LCk0KSksNiwpKSwpLDYsKf/AABEIAOgArgMBIgACEQEDEQH/xAAcAAEAAQUBAQAAAAAAAAAAAAAAAQIDBAUGBwj/xABAEAABAwIEAwQGBgoCAwEAAAABAAIDBBEFEiExBkFREyJhcTJCgZGhsQdSU5LB0RQjJDNDYnKy4fCCohZE8RX/xAAXAQEBAQEAAAAAAAAAAAAAAAAAAQIE/8QAHhEBAQEBAAEFAQAAAAAAAAAAAAECEQMEEiFBUTH/2gAMAwEAAhEDEQA/APcUREBERAREQEREBERAREQEREBERAREQEREBERAREQEREBERAREQEREBERAREQEREBERAREQEREFKIiAiIgIiICIiAiIgIiICIiAiIgIiICIiApChSEEIiICIiAiIgIiICKw4X3J9hsqDSt8feUGUixf0Rvj7ypFMOrvvFBkosb9G/mf94qh1F0llH/ACB+YKDMRYJo3fbyf9PyVxkLgP3rj5hv4BBlIsVzH8pD90KgiT7UfcCDNRYIdJ9o37n+VHbSDdzSL/VN/mgz1IWNHK64vayyQghERAREQEREBERBjgqoFW7qc3VBcBQ/NU35o7b2IK1F1Adt4ha6qd+2U3jBUe2xiVk6NldQSsWqrQzOdCWMzkX71rE7AabaXWtjxY5qqXUxMp4ZWtvY2Mb3mw5EgfAKzNp1t5nAgtcd/GxWPJE0WuSL6DvHXloFairWvc9gZ6IaSDbM5rmB2ZrPWbra/UFa2eOKSIStL4g/K1uQtcS97g1sbojdua5AI0t1Fk5T4beMtHeD7gnIO9cF19h1O/uKqlOg/qb/AHBc5Dh0scwaZ25xHdruxe97GFwYeza6UxxnUer7Ct72ORgaC494Elxu5xzC5J6+4eSl6rMjOo81mBYMR1Hms4KIhERAREQEREBERBiXVQVkSKtrv8oKxobddfzUB1mk9LqCdR4An5KlxtYb2+J5D8SguN5Do0LBq5I+3jzEtlZG7KQ4N7r3ND99D6IPgAs1g673181o8aw58svcYHANaSSQLekLa73Vgzg2El1pQTUNs6z2ntAG5AbjbQ2uN7Kg4ZEI5G5yGvpxE43aTkYxzWkeIa4+a0MmByNuOw7oaLW7Ow313voTfwDRZWRgzixrhTO7+oGUEZSWhrXWOgsR5Zb8le046epomuERc85WPjcwgDMDoGAP3ykkXHPbZYsuHRyO7Yv9ZjQWtytMjZWljnD1n5gG+TiOa0mJUBdNlEL+8AR3XAZQxgO21h2Y8225LDNK5mVrY5G5iTtLuLA25N9EG56CyTVOO2ibYuHdFrAhrbakXFyfDkoqNvaP7gud4bBbMI3ul7sbuzDi8gi4z5s29rssd9V0VR6PtHzCyq5Ce83zWxC1kB77fNbMIiEREBERAREQEREGturjSsYv1PmrjJEFzPufYPZ/kqWD3/LwH5q03l/v+81d1/38kFwHwTOqAVBkQXCVzmL4tIyVzARkaWEDLys0jvA/Wa64/AhbzMsefDYnkufE1znbkjU93Lv5aIrn247K1zjZhLnHUh+gc4kNHe0ADXDzt0WRUYlJZ5bK4dyAjXQWYHn7xNj1C2H/AOFByhaLAgWzaaAbX/lH+lWKnD4BkEt7vaxt8zgD2VrXANhfbxBsr/RTgtbJ2joppHu0JZmAu4MeWuJy6Ai2vnotpUHu+0fMLBpIIGPYGSXewOYAX5jq4k5r7m5KzKk6e0fMJYLlP6TfMLaha2nbqPNbIKIhEQlARUmQdQqe3b1QXEWPU17I255HhjbgXcQ0XcbAXPUqy3GojNJTte0zxNa57LjO1rvRdbp4oM5Fpsa4pipOxNQSxk0nZh9iY2OIuO0f6gOwPVW8J4uiqJp6dl2T07rPjeAHOZ6srNe9GeoQVZtT5n5qslavG8cZSyhksTgyVn6qZz8sBnN7QyuAvFc2s86G6pwrHWTteAHMliIE0L9JYHcsw2cw+q8aEKjdM3V0FY8cnPqroKgrcVbm2v0+XNGu94Wp4lq3MhJj9Imx0voQb+S1jPu1M/rPk3MZur9NPTcWSHEo6R2XspA62lnZgCW69CB8V1914tjfEkjXMcI2dowizrOzi22t+S9Y4fq3yUtPJL+8fE1zrixzEa6cl0+p8czyxxej82tyzXz9tgSrNRETbKGm31hdWThzc75BmzPFjYm2otp0Vp+HgD95KA0cna291yuacd69HSnM1zmMuHXuBY36/FXKjb2j5hYdO9pe0NqHk/VINnWHO4+PgsqoOntb/cE0Rj4Tib5Jg0hrWi+l8ztDoSRoPLxXShcHwtWh1TkbcgB1zsB3tg0aBd4FkYcrDqL2JGh39tl5NiHGWIwTspZiDW0znODLNbBikDvqad2VoBsAddRuvY3tuLLl+NeDo8Qg7GQ5JWHNBKPSifyIO+U6XH4hBbwvGIMUonmJzgyVhjkaHFksLratJGrXA7HwXBY9JVU08DJZstXCC2iqzpHVMvc01UNsx67FczBilXQVz3FuTEItKiP+HXxDXtG20L7a3G+41uF63RV1JjVC6wD43jLIx3pxPtsehG4cFRa4d4op8VglpamJrZgMtTTv5a+k3mW31DhqCuR4rw2WifD2kzw2I2oq7d9Pfamqz68Z2DiuZ4lweow6pjLpHB0Z/ZKvmQP4NQeemlz8tvSOEOMYcUgkpKqNrahrS2aF2rXjYvZfdvhuPigvcMcYQ4iySgrY2NqgwiWF1jHOy3pxH1mne2438VyXE3DUmHPjkbI8U0Tr09U27pqAn+HMN5ac7G9yPnp+MuDZMPkje2R4pWvBp6gXMlE+9wx5Gpjv7vge+4I44bWtdRVoaysazvt07OoYR+8i5EEHVvjcabBm8M8XR17XUFdGxtX2feZo6GpjI0lp3bPYRrbkud4k4eloXMnjfIaeLSKZgz1FC07se3/2KU84zct5dFq+MuCHUX6yHtDRNfnYY7mfD5Cb9pAdzGT6UfusV03A/HpnIoq4Dt7ARytF4qtpBs5vR1gbjwO2yC7w3xi2VzYJskdQ5udmR2aCqZ9rSv5jqw95vy6cVzL2MjASL2Lmg28ibrg+MPo7LA6WjYX07n9pJTg2dG/7ekcNY5R0GjrarB4Vr6d7o48Vp4KhsziyKrdEM+dughqXW7sujt+mu90HqOe+u46jUe8KImguI0tbXbVY0HA1G0fqYTE06/qpZox52Y8BXDhDKZsj2ySuaWG4llfIGhoJuM17KDRY9gsYeHkM0N7ZAL/8gtvTlkkbDlGUeiPq2009y4/G8ShJBZIw3dZpLrg7cgt7hmA1EsYkhrzC25HZ9hFI0EHV2Z3e181qjMqaEknKG23AJkab211afAK32ElybbbZZni5vfXMFtKfCZgwCSWOR43cGmPN45QTZVHDZOjfY78wnuo11P2mYZs9ud5GOb7st1fqJNB/UPmldBOxhdHT9q/k0SMZ/wBnfktNO2rcWudh8wLDdoEtOWX2JJz3Jt7lLeqq4ZieJmOMeRhva+jiSdwwbDffdd0Fx+E4FWOlZLUPZCxhuImHO4nlnktb2Bde1REFWJXcishQ5t90HE8e8DsxGEZSI6uHWCXYtO+RxHqk+46heT4GaqhqpZ42PFTTsBqoA2wmZoS8C9rWudNbi43X0JNSkd5u45dR0WoqMLgfO2qdF+0MYWB1nZg07gjY+aoxC2mxWi1bmimFiCLOY4bg/Ve0ry2bgiopK1kURHbNYX0cve72TV0cnjYEXOne93seH4e2JoZDA5rASbBuUXcbk6kbnVZjI5DvGBrpd4OnsBsVBpsIqBW0Y/SYbdo1zJI3A2uCWutmFy24Nj0XE1n0ZSRzZKdzuy9OCYFolpHs1DDf95GXWs3S1t+S9T/Rnnmwewn8kZQHnK468mtHsGiDW4V2r4GNq2t7UttIG6tJ1F9uY1t42XN1f0aROfIGOyU7++2MDWGoBH62F97xggatba5Oq7sUY5lx83H8FUykYNmN9yDWYfE6ONjHydo5rQC42zPIHpEBYs3DVLK6R76cOMwaJO64Z8hJFxprcnXc810IAGwS6CxGCNmm3jYBUYl6F7gAHW4uLLJutLxTX1UUcZooGyvc4hwcfRFtDuEHIcQRQPkLy9pOlrSEAEbHKDb4LsuEmkUrCTcuc517W3PRcfV1GOPLTHT0zCQb6sGuliS6567LCr6TGmRunqcRp6eJlsxBkda5DRoxvUgKj1Uql0oG5A8yAvn/ABLGXNtnxqeXMSLxwuYy4F7ZpNT7GrWsgmqDaFlfPfndzW++wQfRM2MQs9OeJvm9o/Fayp48oGenXQAj+cH4BeOUX0WVsxBdBFEDzmldI77jbrpsP+hCwvUVZ/phjbGPvG5Qd5/55QCMTGuhEbgbEvsTY2PdOu4PJbHAsfgrIjPSyiWIPLMwDgMzbXHeA6hcrhH0WUEbrmnEjhzkJkPuOnwXaUdIyJgjjaGsbsGgADyAUF1ERAREQEREBERBF0uhUIIJUXUqEC6lQl0FSsV1IyWN8UjGvY8Wc1wu0i/MK6rb5rGxBQa6m4ap47ZIIxbazBp5E7LYCIAaBQKgePuRzwbXPigrHlZJNiqQBuCq37FBRTtsVlBY8I1WQEEIiICIiAiIgIiIIKhVKLIKSosqrIggBUueBvzVYVErL2QO0HUK2+LNqD8uSdkVHZeCCk05vv5KTH4eqPmqnN2PgPl/9S56lBEQ18rq84aKlhN91csgpYFdCpaFUEEIiICIiAiIgIiICIiAiIgWUFSiCLKAqksghRZVWSyCAEspRAUhQpCCUREBERAREQEREBERAREQEREBERAREQEREBERAREQEREBERAREQEREBERAREQEREBERAREQEREH//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98" name="Picture 22" descr="http://www.vitalitymedicalspa.com/images/Latisse_logo.jpg">
            <a:hlinkClick r:id="rId8"/>
          </p:cNvPr>
          <p:cNvPicPr>
            <a:picLocks noChangeAspect="1" noChangeArrowheads="1"/>
          </p:cNvPicPr>
          <p:nvPr/>
        </p:nvPicPr>
        <p:blipFill>
          <a:blip r:embed="rId9" cstate="print"/>
          <a:srcRect/>
          <a:stretch>
            <a:fillRect/>
          </a:stretch>
        </p:blipFill>
        <p:spPr bwMode="auto">
          <a:xfrm>
            <a:off x="5029200" y="1981200"/>
            <a:ext cx="3505200" cy="962025"/>
          </a:xfrm>
          <a:prstGeom prst="rect">
            <a:avLst/>
          </a:prstGeom>
          <a:noFill/>
        </p:spPr>
      </p:pic>
      <p:sp>
        <p:nvSpPr>
          <p:cNvPr id="15"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16"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18"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206081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Pharmacology</a:t>
            </a:r>
            <a:endParaRPr lang="en-US" dirty="0"/>
          </a:p>
        </p:txBody>
      </p:sp>
      <p:sp>
        <p:nvSpPr>
          <p:cNvPr id="3" name="Content Placeholder 2"/>
          <p:cNvSpPr>
            <a:spLocks noGrp="1"/>
          </p:cNvSpPr>
          <p:nvPr>
            <p:ph idx="1"/>
          </p:nvPr>
        </p:nvSpPr>
        <p:spPr/>
        <p:txBody>
          <a:bodyPr/>
          <a:lstStyle/>
          <a:p>
            <a:r>
              <a:rPr lang="en-US" dirty="0" smtClean="0"/>
              <a:t>In Vivo animal models to demonstrate efficacy</a:t>
            </a:r>
          </a:p>
          <a:p>
            <a:pPr lvl="1"/>
            <a:r>
              <a:rPr lang="en-US" dirty="0" smtClean="0"/>
              <a:t>Efficacy studies are conducted more for candidate selection/ prioritization</a:t>
            </a:r>
          </a:p>
          <a:p>
            <a:r>
              <a:rPr lang="en-US" dirty="0" smtClean="0"/>
              <a:t>Understanding the pharmacology impacts interpretation of toxicology studies</a:t>
            </a:r>
          </a:p>
          <a:p>
            <a:pPr>
              <a:buNone/>
            </a:pPr>
            <a:r>
              <a:rPr lang="en-US" dirty="0" smtClean="0"/>
              <a:t> </a:t>
            </a:r>
          </a:p>
          <a:p>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Pharmacology</a:t>
            </a:r>
            <a:endParaRPr lang="en-US" dirty="0"/>
          </a:p>
        </p:txBody>
      </p:sp>
      <p:sp>
        <p:nvSpPr>
          <p:cNvPr id="3" name="Content Placeholder 2"/>
          <p:cNvSpPr>
            <a:spLocks noGrp="1"/>
          </p:cNvSpPr>
          <p:nvPr>
            <p:ph idx="1"/>
          </p:nvPr>
        </p:nvSpPr>
        <p:spPr/>
        <p:txBody>
          <a:bodyPr>
            <a:normAutofit lnSpcReduction="10000"/>
          </a:bodyPr>
          <a:lstStyle/>
          <a:p>
            <a:r>
              <a:rPr lang="en-US" dirty="0" smtClean="0"/>
              <a:t>Investigate potential undesirable pharmacodynamic  effects on the physiological function of vital organs</a:t>
            </a:r>
          </a:p>
          <a:p>
            <a:pPr lvl="1"/>
            <a:r>
              <a:rPr lang="en-US" dirty="0" smtClean="0"/>
              <a:t>Generally given at higher than indicated dose orally</a:t>
            </a:r>
          </a:p>
          <a:p>
            <a:r>
              <a:rPr lang="en-US" dirty="0" smtClean="0"/>
              <a:t>Core battery</a:t>
            </a:r>
          </a:p>
          <a:p>
            <a:pPr lvl="1"/>
            <a:r>
              <a:rPr lang="en-US" dirty="0" smtClean="0"/>
              <a:t>Cardiovascular system</a:t>
            </a:r>
          </a:p>
          <a:p>
            <a:pPr lvl="1"/>
            <a:r>
              <a:rPr lang="en-US" dirty="0" smtClean="0"/>
              <a:t>Respiratory system</a:t>
            </a:r>
          </a:p>
          <a:p>
            <a:pPr lvl="1"/>
            <a:r>
              <a:rPr lang="en-US" dirty="0" smtClean="0"/>
              <a:t>Central nervous system</a:t>
            </a:r>
          </a:p>
          <a:p>
            <a:pPr lvl="1"/>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Toxicology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Pivotal to determining whether the proposed clinical trial is safe to proceed</a:t>
            </a:r>
          </a:p>
          <a:p>
            <a:pPr lvl="1"/>
            <a:r>
              <a:rPr lang="en-US" dirty="0" smtClean="0"/>
              <a:t>Identify toxicities (doses) to be avoided</a:t>
            </a:r>
          </a:p>
          <a:p>
            <a:pPr lvl="1"/>
            <a:r>
              <a:rPr lang="en-US" dirty="0" smtClean="0"/>
              <a:t>Direct monitoring in the clinic</a:t>
            </a:r>
          </a:p>
          <a:p>
            <a:pPr lvl="1"/>
            <a:r>
              <a:rPr lang="en-US" dirty="0" smtClean="0"/>
              <a:t>Calculate safety margins (exposure at the NOAEL/ clinical exposure)</a:t>
            </a:r>
          </a:p>
          <a:p>
            <a:r>
              <a:rPr lang="en-US" dirty="0" smtClean="0"/>
              <a:t>Species selection</a:t>
            </a:r>
          </a:p>
          <a:p>
            <a:r>
              <a:rPr lang="en-US" dirty="0" smtClean="0"/>
              <a:t>Dose selection</a:t>
            </a:r>
          </a:p>
          <a:p>
            <a:r>
              <a:rPr lang="en-US" dirty="0" smtClean="0"/>
              <a:t>Duration of administration</a:t>
            </a:r>
          </a:p>
          <a:p>
            <a:r>
              <a:rPr lang="en-US" dirty="0" smtClean="0"/>
              <a:t>Route of administration</a:t>
            </a:r>
          </a:p>
          <a:p>
            <a:r>
              <a:rPr lang="en-US" dirty="0" smtClean="0"/>
              <a:t>Endpoints </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Toxicology</a:t>
            </a:r>
            <a:br>
              <a:rPr lang="en-US" dirty="0" smtClean="0"/>
            </a:br>
            <a:r>
              <a:rPr lang="en-US" dirty="0" smtClean="0"/>
              <a:t>Species Selection</a:t>
            </a:r>
            <a:endParaRPr lang="en-US" dirty="0"/>
          </a:p>
        </p:txBody>
      </p:sp>
      <p:sp>
        <p:nvSpPr>
          <p:cNvPr id="3" name="Content Placeholder 2"/>
          <p:cNvSpPr>
            <a:spLocks noGrp="1"/>
          </p:cNvSpPr>
          <p:nvPr>
            <p:ph idx="1"/>
          </p:nvPr>
        </p:nvSpPr>
        <p:spPr/>
        <p:txBody>
          <a:bodyPr/>
          <a:lstStyle/>
          <a:p>
            <a:r>
              <a:rPr lang="en-US" dirty="0" smtClean="0"/>
              <a:t>Two species including one rodent</a:t>
            </a:r>
          </a:p>
          <a:p>
            <a:pPr lvl="1"/>
            <a:r>
              <a:rPr lang="en-US" dirty="0" smtClean="0"/>
              <a:t>Typically mouse or rat and dog or primate</a:t>
            </a:r>
          </a:p>
          <a:p>
            <a:r>
              <a:rPr lang="en-US" dirty="0" smtClean="0"/>
              <a:t>Metabolic profile should be similar to human</a:t>
            </a:r>
          </a:p>
          <a:p>
            <a:pPr lvl="1"/>
            <a:r>
              <a:rPr lang="en-US" dirty="0" smtClean="0"/>
              <a:t>Rodent specific metabolite could lead to a positive </a:t>
            </a:r>
            <a:r>
              <a:rPr lang="en-US" dirty="0" err="1" smtClean="0"/>
              <a:t>genotox</a:t>
            </a:r>
            <a:r>
              <a:rPr lang="en-US" dirty="0" smtClean="0"/>
              <a:t> signal (</a:t>
            </a:r>
            <a:r>
              <a:rPr lang="en-US" dirty="0" err="1" smtClean="0"/>
              <a:t>clastogen</a:t>
            </a:r>
            <a:r>
              <a:rPr lang="en-US" dirty="0" smtClean="0"/>
              <a:t> or </a:t>
            </a:r>
            <a:r>
              <a:rPr lang="en-US" dirty="0" err="1" smtClean="0"/>
              <a:t>anagen</a:t>
            </a:r>
            <a:r>
              <a:rPr lang="en-US" dirty="0" smtClean="0"/>
              <a:t>) </a:t>
            </a:r>
          </a:p>
          <a:p>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Calibri" charset="0"/>
              </a:rPr>
              <a:t>Introductions</a:t>
            </a:r>
          </a:p>
        </p:txBody>
      </p:sp>
      <p:sp>
        <p:nvSpPr>
          <p:cNvPr id="39938" name="Content Placeholder 2"/>
          <p:cNvSpPr>
            <a:spLocks noGrp="1"/>
          </p:cNvSpPr>
          <p:nvPr>
            <p:ph idx="1"/>
          </p:nvPr>
        </p:nvSpPr>
        <p:spPr>
          <a:xfrm>
            <a:off x="381000" y="1600206"/>
            <a:ext cx="8534400" cy="4525963"/>
          </a:xfrm>
        </p:spPr>
        <p:txBody>
          <a:bodyPr>
            <a:normAutofit fontScale="92500" lnSpcReduction="10000"/>
          </a:bodyPr>
          <a:lstStyle/>
          <a:p>
            <a:r>
              <a:rPr lang="en-US" dirty="0">
                <a:latin typeface="Calibri" charset="0"/>
              </a:rPr>
              <a:t>Moderator:</a:t>
            </a:r>
          </a:p>
          <a:p>
            <a:pPr lvl="1"/>
            <a:r>
              <a:rPr lang="en-US" sz="3200" dirty="0">
                <a:latin typeface="Calibri" charset="0"/>
              </a:rPr>
              <a:t>Barbara Wirostko </a:t>
            </a:r>
            <a:r>
              <a:rPr lang="en-US" sz="3200" dirty="0" smtClean="0">
                <a:latin typeface="Calibri" charset="0"/>
              </a:rPr>
              <a:t>M.D. (Moran </a:t>
            </a:r>
            <a:r>
              <a:rPr lang="en-US" sz="3200" dirty="0">
                <a:latin typeface="Calibri" charset="0"/>
              </a:rPr>
              <a:t>Eye Institute, </a:t>
            </a:r>
            <a:r>
              <a:rPr lang="en-US" sz="3200" dirty="0" smtClean="0">
                <a:latin typeface="Calibri" charset="0"/>
              </a:rPr>
              <a:t>CSO Jade Therapeutics, Inc.)</a:t>
            </a:r>
            <a:endParaRPr lang="en-US" sz="3200" dirty="0">
              <a:latin typeface="Calibri" charset="0"/>
            </a:endParaRPr>
          </a:p>
          <a:p>
            <a:endParaRPr lang="en-US" dirty="0">
              <a:latin typeface="Calibri" charset="0"/>
            </a:endParaRPr>
          </a:p>
          <a:p>
            <a:r>
              <a:rPr lang="en-US" dirty="0">
                <a:latin typeface="Calibri" charset="0"/>
              </a:rPr>
              <a:t>Panelists:</a:t>
            </a:r>
          </a:p>
          <a:p>
            <a:pPr lvl="1"/>
            <a:r>
              <a:rPr lang="en-US" sz="3200" dirty="0">
                <a:latin typeface="Calibri" charset="0"/>
              </a:rPr>
              <a:t>Robert </a:t>
            </a:r>
            <a:r>
              <a:rPr lang="en-US" sz="3200" dirty="0" smtClean="0">
                <a:latin typeface="Calibri" charset="0"/>
              </a:rPr>
              <a:t>Selliah </a:t>
            </a:r>
            <a:r>
              <a:rPr lang="en-US" sz="3200" dirty="0" smtClean="0">
                <a:latin typeface="Calibri" charset="0"/>
              </a:rPr>
              <a:t>Ph.D. </a:t>
            </a:r>
            <a:r>
              <a:rPr lang="en-US" sz="3200" dirty="0" smtClean="0">
                <a:latin typeface="Calibri" charset="0"/>
              </a:rPr>
              <a:t>( CEO American </a:t>
            </a:r>
            <a:r>
              <a:rPr lang="en-US" sz="3200" dirty="0" err="1" smtClean="0">
                <a:latin typeface="Calibri" charset="0"/>
              </a:rPr>
              <a:t>MedChem</a:t>
            </a:r>
            <a:r>
              <a:rPr lang="en-US" sz="3200" dirty="0" smtClean="0">
                <a:latin typeface="Calibri" charset="0"/>
              </a:rPr>
              <a:t> Nonprofit Corporation)</a:t>
            </a:r>
            <a:endParaRPr lang="en-US" sz="3200" dirty="0">
              <a:latin typeface="Calibri" charset="0"/>
            </a:endParaRPr>
          </a:p>
          <a:p>
            <a:pPr lvl="1"/>
            <a:r>
              <a:rPr lang="en-US" sz="3200" dirty="0" smtClean="0"/>
              <a:t>Flagg Flanagan, </a:t>
            </a:r>
            <a:r>
              <a:rPr lang="en-US" sz="3200" dirty="0" smtClean="0"/>
              <a:t>Ph.D. </a:t>
            </a:r>
            <a:r>
              <a:rPr lang="en-US" sz="3200" dirty="0" smtClean="0"/>
              <a:t>– President &amp; CEO, </a:t>
            </a:r>
            <a:r>
              <a:rPr lang="en-US" sz="3200" dirty="0" err="1" smtClean="0"/>
              <a:t>Discgenics</a:t>
            </a:r>
            <a:endParaRPr lang="en-US"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Toxicology</a:t>
            </a:r>
            <a:br>
              <a:rPr lang="en-US" dirty="0" smtClean="0"/>
            </a:br>
            <a:r>
              <a:rPr lang="en-US" dirty="0" smtClean="0"/>
              <a:t>Dose Selection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Selection 1</a:t>
            </a:r>
          </a:p>
          <a:p>
            <a:pPr lvl="1"/>
            <a:r>
              <a:rPr lang="en-US" dirty="0" smtClean="0"/>
              <a:t>Dosing should be up to Maximum Tolerated Dose</a:t>
            </a:r>
          </a:p>
          <a:p>
            <a:pPr lvl="1"/>
            <a:r>
              <a:rPr lang="en-US" dirty="0" smtClean="0"/>
              <a:t>Dosing should include a No Adverse Effect level (NOAEL)</a:t>
            </a:r>
          </a:p>
          <a:p>
            <a:pPr lvl="1"/>
            <a:r>
              <a:rPr lang="en-US" dirty="0" smtClean="0"/>
              <a:t>Doses should be spaced so to allow a dose response assessment</a:t>
            </a:r>
          </a:p>
          <a:p>
            <a:pPr lvl="1"/>
            <a:r>
              <a:rPr lang="en-US" dirty="0" smtClean="0"/>
              <a:t>Generally 3 dose groups and a control group</a:t>
            </a:r>
          </a:p>
          <a:p>
            <a:r>
              <a:rPr lang="en-US" dirty="0" smtClean="0"/>
              <a:t>Selection 2</a:t>
            </a:r>
          </a:p>
          <a:p>
            <a:pPr lvl="1"/>
            <a:r>
              <a:rPr lang="en-US" dirty="0" smtClean="0"/>
              <a:t>Dosing  should NOT be determined merely by multiples of the human dose</a:t>
            </a:r>
          </a:p>
          <a:p>
            <a:pPr lvl="1"/>
            <a:r>
              <a:rPr lang="en-US" dirty="0" smtClean="0"/>
              <a:t>Dosing regimen can be adjusted to mimic human exposure</a:t>
            </a:r>
          </a:p>
          <a:p>
            <a:pPr lvl="2"/>
            <a:r>
              <a:rPr lang="en-US" dirty="0" smtClean="0"/>
              <a:t>If t ½ is shorter in animals than humans such that exposure with daily dosing is limited, give drug multiple times per day</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Toxicology</a:t>
            </a:r>
            <a:br>
              <a:rPr lang="en-US" dirty="0" smtClean="0"/>
            </a:br>
            <a:r>
              <a:rPr lang="en-US" dirty="0" smtClean="0"/>
              <a:t>Duration of Dosing</a:t>
            </a:r>
            <a:endParaRPr lang="en-US" dirty="0"/>
          </a:p>
        </p:txBody>
      </p:sp>
      <p:sp>
        <p:nvSpPr>
          <p:cNvPr id="3" name="Content Placeholder 2"/>
          <p:cNvSpPr>
            <a:spLocks noGrp="1"/>
          </p:cNvSpPr>
          <p:nvPr>
            <p:ph idx="1"/>
          </p:nvPr>
        </p:nvSpPr>
        <p:spPr/>
        <p:txBody>
          <a:bodyPr/>
          <a:lstStyle/>
          <a:p>
            <a:r>
              <a:rPr lang="en-US" dirty="0" smtClean="0"/>
              <a:t>For initial clinical trials – (up to 2 weeks duration) 2 weeks toxicology studies needed</a:t>
            </a:r>
          </a:p>
          <a:p>
            <a:r>
              <a:rPr lang="en-US" dirty="0" smtClean="0"/>
              <a:t>For later clinical trials, animal studies must be of equal duration</a:t>
            </a:r>
          </a:p>
          <a:p>
            <a:pPr lvl="1"/>
            <a:r>
              <a:rPr lang="en-US" dirty="0" smtClean="0"/>
              <a:t>Can be managed sequentially if preclinical is run staggered with clinical </a:t>
            </a:r>
          </a:p>
          <a:p>
            <a:pPr lvl="2"/>
            <a:r>
              <a:rPr lang="en-US" dirty="0" smtClean="0"/>
              <a:t>Need to discuss with FDA </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Toxicology</a:t>
            </a:r>
            <a:br>
              <a:rPr lang="en-US" dirty="0" smtClean="0"/>
            </a:br>
            <a:r>
              <a:rPr lang="en-US" dirty="0" smtClean="0"/>
              <a:t>Route of administration</a:t>
            </a:r>
            <a:endParaRPr lang="en-US" dirty="0"/>
          </a:p>
        </p:txBody>
      </p:sp>
      <p:sp>
        <p:nvSpPr>
          <p:cNvPr id="3" name="Content Placeholder 2"/>
          <p:cNvSpPr>
            <a:spLocks noGrp="1"/>
          </p:cNvSpPr>
          <p:nvPr>
            <p:ph idx="1"/>
          </p:nvPr>
        </p:nvSpPr>
        <p:spPr/>
        <p:txBody>
          <a:bodyPr/>
          <a:lstStyle/>
          <a:p>
            <a:r>
              <a:rPr lang="en-US" dirty="0" smtClean="0"/>
              <a:t>Same as clinical route</a:t>
            </a:r>
          </a:p>
          <a:p>
            <a:r>
              <a:rPr lang="en-US" dirty="0" smtClean="0"/>
              <a:t>If adequate systemic exposure cannot be achieved by the clinical route supplement with systemic dosing</a:t>
            </a:r>
          </a:p>
          <a:p>
            <a:pPr lvl="1"/>
            <a:r>
              <a:rPr lang="en-US" dirty="0" smtClean="0"/>
              <a:t>There does exist evidence that Avastin gets into the systemic vasculature with ocular dosing</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Toxicology </a:t>
            </a:r>
            <a:br>
              <a:rPr lang="en-US" dirty="0" smtClean="0"/>
            </a:br>
            <a:r>
              <a:rPr lang="en-US" dirty="0" smtClean="0"/>
              <a:t>Endpoints</a:t>
            </a:r>
            <a:endParaRPr lang="en-US" dirty="0"/>
          </a:p>
        </p:txBody>
      </p:sp>
      <p:sp>
        <p:nvSpPr>
          <p:cNvPr id="3" name="Content Placeholder 2"/>
          <p:cNvSpPr>
            <a:spLocks noGrp="1"/>
          </p:cNvSpPr>
          <p:nvPr>
            <p:ph idx="1"/>
          </p:nvPr>
        </p:nvSpPr>
        <p:spPr/>
        <p:txBody>
          <a:bodyPr/>
          <a:lstStyle/>
          <a:p>
            <a:r>
              <a:rPr lang="en-US" dirty="0" smtClean="0"/>
              <a:t>Mortality</a:t>
            </a:r>
          </a:p>
          <a:p>
            <a:r>
              <a:rPr lang="en-US" dirty="0" smtClean="0"/>
              <a:t>Clinical signs</a:t>
            </a:r>
          </a:p>
          <a:p>
            <a:r>
              <a:rPr lang="en-US" dirty="0" smtClean="0"/>
              <a:t>Body weight, temperature, activity level</a:t>
            </a:r>
          </a:p>
          <a:p>
            <a:r>
              <a:rPr lang="en-US" dirty="0" smtClean="0"/>
              <a:t>Hematology</a:t>
            </a:r>
          </a:p>
          <a:p>
            <a:r>
              <a:rPr lang="en-US" dirty="0" smtClean="0"/>
              <a:t>Clinical chemistry</a:t>
            </a:r>
          </a:p>
          <a:p>
            <a:r>
              <a:rPr lang="en-US" dirty="0" err="1" smtClean="0"/>
              <a:t>Toxicokinetics</a:t>
            </a:r>
            <a:r>
              <a:rPr lang="en-US" dirty="0" smtClean="0"/>
              <a:t> </a:t>
            </a:r>
          </a:p>
          <a:p>
            <a:r>
              <a:rPr lang="en-US" dirty="0" smtClean="0"/>
              <a:t>Pathology (complete battery of tissues)</a:t>
            </a:r>
          </a:p>
          <a:p>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Toxicology</a:t>
            </a:r>
            <a:endParaRPr lang="en-US" dirty="0"/>
          </a:p>
        </p:txBody>
      </p:sp>
      <p:sp>
        <p:nvSpPr>
          <p:cNvPr id="3" name="Content Placeholder 2"/>
          <p:cNvSpPr>
            <a:spLocks noGrp="1"/>
          </p:cNvSpPr>
          <p:nvPr>
            <p:ph idx="1"/>
          </p:nvPr>
        </p:nvSpPr>
        <p:spPr/>
        <p:txBody>
          <a:bodyPr>
            <a:normAutofit lnSpcReduction="10000"/>
          </a:bodyPr>
          <a:lstStyle/>
          <a:p>
            <a:r>
              <a:rPr lang="en-US" dirty="0" smtClean="0"/>
              <a:t>Core battery of tests</a:t>
            </a:r>
          </a:p>
          <a:p>
            <a:pPr lvl="1"/>
            <a:r>
              <a:rPr lang="en-US" dirty="0" smtClean="0"/>
              <a:t>Microbial mutation test (AMES)</a:t>
            </a:r>
          </a:p>
          <a:p>
            <a:pPr lvl="1"/>
            <a:r>
              <a:rPr lang="en-US" dirty="0" smtClean="0"/>
              <a:t>In vitro mammalian chromosomal aberration or mouse lymphoma </a:t>
            </a:r>
            <a:r>
              <a:rPr lang="en-US" dirty="0" err="1" smtClean="0"/>
              <a:t>tk</a:t>
            </a:r>
            <a:r>
              <a:rPr lang="en-US" dirty="0" smtClean="0"/>
              <a:t> test</a:t>
            </a:r>
          </a:p>
          <a:p>
            <a:pPr lvl="1"/>
            <a:r>
              <a:rPr lang="en-US" dirty="0" smtClean="0"/>
              <a:t>In vivo micronucleus test ( </a:t>
            </a:r>
            <a:r>
              <a:rPr lang="en-US" dirty="0" err="1" smtClean="0"/>
              <a:t>clastogen</a:t>
            </a:r>
            <a:r>
              <a:rPr lang="en-US" dirty="0" smtClean="0"/>
              <a:t> or </a:t>
            </a:r>
            <a:r>
              <a:rPr lang="en-US" dirty="0" err="1" smtClean="0"/>
              <a:t>anagen</a:t>
            </a:r>
            <a:r>
              <a:rPr lang="en-US" dirty="0" smtClean="0"/>
              <a:t>)</a:t>
            </a:r>
          </a:p>
          <a:p>
            <a:r>
              <a:rPr lang="en-US" dirty="0" smtClean="0"/>
              <a:t>First 2 submitted with initial IND</a:t>
            </a:r>
          </a:p>
          <a:p>
            <a:r>
              <a:rPr lang="en-US" dirty="0" smtClean="0"/>
              <a:t>Last test submitted prior to Phase 2</a:t>
            </a:r>
          </a:p>
          <a:p>
            <a:r>
              <a:rPr lang="en-US" dirty="0" smtClean="0"/>
              <a:t>Positive signal may lead to additional testing</a:t>
            </a:r>
          </a:p>
          <a:p>
            <a:r>
              <a:rPr lang="en-US" dirty="0" smtClean="0"/>
              <a:t>Data conveyed in the label</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Pharmacokinetics</a:t>
            </a:r>
            <a:endParaRPr lang="en-US" dirty="0"/>
          </a:p>
        </p:txBody>
      </p:sp>
      <p:sp>
        <p:nvSpPr>
          <p:cNvPr id="3" name="Content Placeholder 2"/>
          <p:cNvSpPr>
            <a:spLocks noGrp="1"/>
          </p:cNvSpPr>
          <p:nvPr>
            <p:ph idx="1"/>
          </p:nvPr>
        </p:nvSpPr>
        <p:spPr/>
        <p:txBody>
          <a:bodyPr/>
          <a:lstStyle/>
          <a:p>
            <a:r>
              <a:rPr lang="en-US" dirty="0" smtClean="0"/>
              <a:t>Parameters include AUC, </a:t>
            </a:r>
            <a:r>
              <a:rPr lang="en-US" dirty="0" err="1" smtClean="0"/>
              <a:t>Cmax</a:t>
            </a:r>
            <a:r>
              <a:rPr lang="en-US" dirty="0" smtClean="0"/>
              <a:t>, </a:t>
            </a:r>
            <a:r>
              <a:rPr lang="en-US" dirty="0" err="1" smtClean="0"/>
              <a:t>Tmax</a:t>
            </a:r>
            <a:r>
              <a:rPr lang="en-US" dirty="0" smtClean="0"/>
              <a:t> t ½, CI&lt; </a:t>
            </a:r>
            <a:r>
              <a:rPr lang="en-US" dirty="0" err="1" smtClean="0"/>
              <a:t>vol</a:t>
            </a:r>
            <a:r>
              <a:rPr lang="en-US" dirty="0" smtClean="0"/>
              <a:t> of distribution</a:t>
            </a:r>
          </a:p>
          <a:p>
            <a:r>
              <a:rPr lang="en-US" dirty="0" smtClean="0"/>
              <a:t>Exposure parameters allow comparisons to be made  with clinical data so that safety margins can be calculated </a:t>
            </a:r>
          </a:p>
          <a:p>
            <a:r>
              <a:rPr lang="en-US" dirty="0" smtClean="0"/>
              <a:t>Single and repeat dose studies to address accumulation and induction of metabolism</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Toxicology</a:t>
            </a:r>
            <a:endParaRPr lang="en-US" dirty="0"/>
          </a:p>
        </p:txBody>
      </p:sp>
      <p:sp>
        <p:nvSpPr>
          <p:cNvPr id="3" name="Content Placeholder 2"/>
          <p:cNvSpPr>
            <a:spLocks noGrp="1"/>
          </p:cNvSpPr>
          <p:nvPr>
            <p:ph idx="1"/>
          </p:nvPr>
        </p:nvSpPr>
        <p:spPr/>
        <p:txBody>
          <a:bodyPr>
            <a:normAutofit/>
          </a:bodyPr>
          <a:lstStyle/>
          <a:p>
            <a:r>
              <a:rPr lang="en-US" dirty="0" smtClean="0"/>
              <a:t>Three types of studies </a:t>
            </a:r>
          </a:p>
          <a:p>
            <a:pPr lvl="1"/>
            <a:r>
              <a:rPr lang="en-US" dirty="0" smtClean="0"/>
              <a:t>Fertility and early embryonic development</a:t>
            </a:r>
          </a:p>
          <a:p>
            <a:pPr lvl="1"/>
            <a:r>
              <a:rPr lang="en-US" dirty="0" err="1" smtClean="0"/>
              <a:t>Embryofetal</a:t>
            </a:r>
            <a:r>
              <a:rPr lang="en-US" dirty="0" smtClean="0"/>
              <a:t> development</a:t>
            </a:r>
          </a:p>
          <a:p>
            <a:pPr lvl="1"/>
            <a:r>
              <a:rPr lang="en-US" dirty="0" err="1" smtClean="0"/>
              <a:t>Peri</a:t>
            </a:r>
            <a:r>
              <a:rPr lang="en-US" dirty="0" smtClean="0"/>
              <a:t> and post natal development</a:t>
            </a:r>
          </a:p>
          <a:p>
            <a:r>
              <a:rPr lang="en-US" dirty="0" smtClean="0"/>
              <a:t>Combined studies are acceptable but require complex designs</a:t>
            </a:r>
          </a:p>
          <a:p>
            <a:r>
              <a:rPr lang="en-US" dirty="0" smtClean="0"/>
              <a:t>Data will be conveyed in the drug label</a:t>
            </a:r>
          </a:p>
          <a:p>
            <a:pPr lvl="1"/>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Carcinogenicity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Performed for Chronic use drugs</a:t>
            </a:r>
          </a:p>
          <a:p>
            <a:pPr lvl="1"/>
            <a:r>
              <a:rPr lang="en-US" dirty="0" smtClean="0"/>
              <a:t>Continuous use for 6 months or more</a:t>
            </a:r>
          </a:p>
          <a:p>
            <a:pPr lvl="1"/>
            <a:r>
              <a:rPr lang="en-US" dirty="0" smtClean="0"/>
              <a:t>Chronic intermittent use</a:t>
            </a:r>
          </a:p>
          <a:p>
            <a:r>
              <a:rPr lang="en-US" dirty="0" smtClean="0"/>
              <a:t>Performed for drugs for which there is concern based on</a:t>
            </a:r>
          </a:p>
          <a:p>
            <a:pPr lvl="1"/>
            <a:r>
              <a:rPr lang="en-US" dirty="0" smtClean="0"/>
              <a:t>Drug class</a:t>
            </a:r>
          </a:p>
          <a:p>
            <a:pPr lvl="1"/>
            <a:r>
              <a:rPr lang="en-US" dirty="0" smtClean="0"/>
              <a:t>Structure activity relationship</a:t>
            </a:r>
          </a:p>
          <a:p>
            <a:pPr lvl="1"/>
            <a:r>
              <a:rPr lang="en-US" dirty="0" err="1" smtClean="0"/>
              <a:t>Preneoplastic</a:t>
            </a:r>
            <a:r>
              <a:rPr lang="en-US" dirty="0" smtClean="0"/>
              <a:t> lesions identified in the </a:t>
            </a:r>
            <a:r>
              <a:rPr lang="en-US" dirty="0" err="1" smtClean="0"/>
              <a:t>tox</a:t>
            </a:r>
            <a:r>
              <a:rPr lang="en-US" dirty="0" smtClean="0"/>
              <a:t> studies</a:t>
            </a:r>
          </a:p>
          <a:p>
            <a:pPr lvl="1"/>
            <a:r>
              <a:rPr lang="en-US" dirty="0" smtClean="0"/>
              <a:t>Long term tissue </a:t>
            </a:r>
            <a:r>
              <a:rPr lang="en-US" dirty="0" err="1" smtClean="0"/>
              <a:t>retension</a:t>
            </a:r>
            <a:endParaRPr lang="en-US" dirty="0" smtClean="0"/>
          </a:p>
          <a:p>
            <a:r>
              <a:rPr lang="en-US" dirty="0" smtClean="0"/>
              <a:t>Long Studies  - start early in clinical development</a:t>
            </a:r>
            <a:endParaRPr lang="en-US" dirty="0"/>
          </a:p>
        </p:txBody>
      </p:sp>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0"/>
            <a:ext cx="88392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IND (Investigation New Drug) Application</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304800" y="990600"/>
            <a:ext cx="8534400" cy="4616648"/>
          </a:xfrm>
          <a:prstGeom prst="rect">
            <a:avLst/>
          </a:prstGeom>
        </p:spPr>
        <p:txBody>
          <a:bodyPr wrap="square">
            <a:spAutoFit/>
          </a:bodyPr>
          <a:lstStyle/>
          <a:p>
            <a:r>
              <a:rPr lang="en-US" dirty="0" smtClean="0"/>
              <a:t>The following regulations apply to the IND application process:</a:t>
            </a:r>
          </a:p>
          <a:p>
            <a:endParaRPr lang="en-US" dirty="0" smtClean="0"/>
          </a:p>
          <a:p>
            <a:r>
              <a:rPr lang="en-US" dirty="0" smtClean="0"/>
              <a:t>21CFR Part 312 </a:t>
            </a:r>
            <a:r>
              <a:rPr lang="en-US" dirty="0" smtClean="0">
                <a:hlinkClick r:id="rId2"/>
              </a:rPr>
              <a:t>Investigational New Drug Application</a:t>
            </a:r>
            <a:endParaRPr lang="en-US" dirty="0" smtClean="0"/>
          </a:p>
          <a:p>
            <a:endParaRPr lang="en-US" dirty="0" smtClean="0"/>
          </a:p>
          <a:p>
            <a:r>
              <a:rPr lang="en-US" dirty="0" smtClean="0"/>
              <a:t>21CFR Part 314 </a:t>
            </a:r>
            <a:r>
              <a:rPr lang="en-US" dirty="0" smtClean="0">
                <a:hlinkClick r:id="rId3"/>
              </a:rPr>
              <a:t>INDA and NDA Applications for FDA Approval to Market a New Drug </a:t>
            </a:r>
            <a:endParaRPr lang="en-US" baseline="30000" dirty="0" smtClean="0"/>
          </a:p>
          <a:p>
            <a:r>
              <a:rPr lang="en-US" dirty="0" smtClean="0"/>
              <a:t>(New Drug Approval) </a:t>
            </a:r>
          </a:p>
          <a:p>
            <a:endParaRPr lang="en-US" dirty="0" smtClean="0"/>
          </a:p>
          <a:p>
            <a:r>
              <a:rPr lang="en-US" dirty="0" smtClean="0"/>
              <a:t>21CFR Part 316 </a:t>
            </a:r>
            <a:r>
              <a:rPr lang="en-US" dirty="0" smtClean="0">
                <a:hlinkClick r:id="rId4"/>
              </a:rPr>
              <a:t>Orphan Drugs</a:t>
            </a:r>
            <a:endParaRPr lang="en-US" dirty="0" smtClean="0"/>
          </a:p>
          <a:p>
            <a:endParaRPr lang="en-US" baseline="30000" dirty="0" smtClean="0"/>
          </a:p>
          <a:p>
            <a:r>
              <a:rPr lang="en-US" dirty="0" smtClean="0"/>
              <a:t>21CFR Part 58 </a:t>
            </a:r>
            <a:r>
              <a:rPr lang="en-US" dirty="0" smtClean="0">
                <a:hlinkClick r:id="rId5"/>
              </a:rPr>
              <a:t>Good Lab Practice for Nonclinical Laboratory [Animal] Studies</a:t>
            </a:r>
            <a:endParaRPr lang="en-US" baseline="30000" dirty="0" smtClean="0"/>
          </a:p>
          <a:p>
            <a:endParaRPr lang="en-US" baseline="30000" dirty="0" smtClean="0"/>
          </a:p>
          <a:p>
            <a:r>
              <a:rPr lang="en-US" dirty="0" smtClean="0"/>
              <a:t>21CFR Part 50 </a:t>
            </a:r>
            <a:r>
              <a:rPr lang="en-US" dirty="0" smtClean="0">
                <a:hlinkClick r:id="rId6"/>
              </a:rPr>
              <a:t>Protection of Human Subjects</a:t>
            </a:r>
            <a:endParaRPr lang="en-US" baseline="30000" dirty="0" smtClean="0"/>
          </a:p>
          <a:p>
            <a:endParaRPr lang="en-US" baseline="30000" dirty="0" smtClean="0"/>
          </a:p>
          <a:p>
            <a:r>
              <a:rPr lang="en-US" dirty="0" smtClean="0"/>
              <a:t>21CFR Part 56 </a:t>
            </a:r>
            <a:r>
              <a:rPr lang="en-US" dirty="0" smtClean="0">
                <a:hlinkClick r:id="rId7"/>
              </a:rPr>
              <a:t>Institutional Review Boards</a:t>
            </a:r>
            <a:endParaRPr lang="en-US" baseline="30000" dirty="0" smtClean="0"/>
          </a:p>
          <a:p>
            <a:endParaRPr lang="en-US" baseline="30000" dirty="0" smtClean="0"/>
          </a:p>
          <a:p>
            <a:r>
              <a:rPr lang="en-US" dirty="0" smtClean="0"/>
              <a:t>21CFR Part 201 </a:t>
            </a:r>
            <a:r>
              <a:rPr lang="en-US" dirty="0" smtClean="0">
                <a:hlinkClick r:id="rId8"/>
              </a:rPr>
              <a:t>Drug Labeling</a:t>
            </a:r>
            <a:endParaRPr lang="en-US" baseline="30000" dirty="0" smtClean="0"/>
          </a:p>
          <a:p>
            <a:endParaRPr lang="en-US" baseline="30000" dirty="0" smtClean="0"/>
          </a:p>
          <a:p>
            <a:r>
              <a:rPr lang="en-US" dirty="0" smtClean="0"/>
              <a:t>21CFR Part 54 </a:t>
            </a:r>
            <a:r>
              <a:rPr lang="en-US" dirty="0" smtClean="0">
                <a:hlinkClick r:id="rId9"/>
              </a:rPr>
              <a:t>Financial Disclosure by Clinical Investigators</a:t>
            </a:r>
            <a:endParaRPr lang="en-US" dirty="0"/>
          </a:p>
        </p:txBody>
      </p:sp>
      <p:sp>
        <p:nvSpPr>
          <p:cNvPr id="7" name="Rectangle 6"/>
          <p:cNvSpPr/>
          <p:nvPr/>
        </p:nvSpPr>
        <p:spPr>
          <a:xfrm>
            <a:off x="381000" y="5638800"/>
            <a:ext cx="8458200" cy="461665"/>
          </a:xfrm>
          <a:prstGeom prst="rect">
            <a:avLst/>
          </a:prstGeom>
        </p:spPr>
        <p:txBody>
          <a:bodyPr wrap="square">
            <a:spAutoFit/>
          </a:bodyPr>
          <a:lstStyle/>
          <a:p>
            <a:r>
              <a:rPr lang="en-US" sz="1200" dirty="0" smtClean="0">
                <a:solidFill>
                  <a:srgbClr val="00B0F0"/>
                </a:solidFill>
              </a:rPr>
              <a:t>http://www.fda.gov/Drugs/DevelopmentApprovalProcess/HowDrugsareDevelopedandApproved/ApprovalApplications/InvestigationalNewDrugINDApplication/default.htm#FDA </a:t>
            </a:r>
            <a:r>
              <a:rPr lang="en-US" sz="1200" dirty="0" err="1" smtClean="0">
                <a:solidFill>
                  <a:srgbClr val="00B0F0"/>
                </a:solidFill>
              </a:rPr>
              <a:t>Guidances</a:t>
            </a:r>
            <a:r>
              <a:rPr lang="en-US" sz="1200" dirty="0" smtClean="0">
                <a:solidFill>
                  <a:srgbClr val="00B0F0"/>
                </a:solidFill>
              </a:rPr>
              <a:t> for Investigational New Drugs</a:t>
            </a:r>
            <a:endParaRPr lang="en-US" sz="1200" dirty="0">
              <a:solidFill>
                <a:srgbClr val="00B0F0"/>
              </a:solidFill>
            </a:endParaRPr>
          </a:p>
        </p:txBody>
      </p:sp>
      <p:sp>
        <p:nvSpPr>
          <p:cNvPr id="6"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8"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9"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152400" y="2722563"/>
            <a:ext cx="8686800" cy="3144837"/>
          </a:xfrm>
        </p:spPr>
        <p:txBody>
          <a:bodyPr>
            <a:noAutofit/>
          </a:bodyPr>
          <a:lstStyle/>
          <a:p>
            <a:pPr marL="0" indent="0" algn="ctr" eaLnBrk="1" hangingPunct="1">
              <a:lnSpc>
                <a:spcPct val="90000"/>
              </a:lnSpc>
              <a:spcAft>
                <a:spcPct val="35000"/>
              </a:spcAft>
              <a:buNone/>
            </a:pPr>
            <a:r>
              <a:rPr lang="en-US" sz="2400" b="1" dirty="0" smtClean="0">
                <a:latin typeface="Arial" charset="0"/>
                <a:ea typeface="ヒラギノ角ゴ Pro W3" charset="0"/>
                <a:cs typeface="ヒラギノ角ゴ Pro W3" charset="0"/>
              </a:rPr>
              <a:t>Serendipity</a:t>
            </a:r>
            <a:r>
              <a:rPr lang="en-US" sz="2400" b="1" dirty="0">
                <a:latin typeface="Arial" charset="0"/>
                <a:ea typeface="ヒラギノ角ゴ Pro W3" charset="0"/>
                <a:cs typeface="ヒラギノ角ゴ Pro W3" charset="0"/>
              </a:rPr>
              <a:t>: a chance occurrence</a:t>
            </a:r>
            <a:endParaRPr lang="en-US" sz="2400" dirty="0">
              <a:latin typeface="Arial" charset="0"/>
              <a:ea typeface="ヒラギノ角ゴ Pro W3" charset="0"/>
              <a:cs typeface="ヒラギノ角ゴ Pro W3" charset="0"/>
            </a:endParaRPr>
          </a:p>
          <a:p>
            <a:pPr marL="0" indent="0" eaLnBrk="1" hangingPunct="1">
              <a:lnSpc>
                <a:spcPct val="90000"/>
              </a:lnSpc>
              <a:buFontTx/>
              <a:buChar char="•"/>
            </a:pPr>
            <a:r>
              <a:rPr lang="en-US" sz="2400" dirty="0" smtClean="0">
                <a:latin typeface="Arial" charset="0"/>
                <a:ea typeface="ヒラギノ角ゴ Pro W3" charset="0"/>
                <a:cs typeface="ヒラギノ角ゴ Pro W3" charset="0"/>
              </a:rPr>
              <a:t> Must </a:t>
            </a:r>
            <a:r>
              <a:rPr lang="en-US" sz="2400" dirty="0">
                <a:latin typeface="Arial" charset="0"/>
                <a:ea typeface="ヒラギノ角ゴ Pro W3" charset="0"/>
                <a:cs typeface="ヒラギノ角ゴ Pro W3" charset="0"/>
              </a:rPr>
              <a:t>be accompanied by an experimentalist who understands the </a:t>
            </a:r>
            <a:r>
              <a:rPr lang="ja-JP" altLang="en-US" sz="2400" dirty="0">
                <a:latin typeface="Arial" charset="0"/>
                <a:ea typeface="ヒラギノ角ゴ Pro W3" charset="0"/>
                <a:cs typeface="ヒラギノ角ゴ Pro W3" charset="0"/>
              </a:rPr>
              <a:t>“</a:t>
            </a:r>
            <a:r>
              <a:rPr lang="en-US" altLang="ja-JP" sz="2400" dirty="0">
                <a:latin typeface="Arial" charset="0"/>
                <a:ea typeface="ヒラギノ角ゴ Pro W3" charset="0"/>
                <a:cs typeface="ヒラギノ角ゴ Pro W3" charset="0"/>
              </a:rPr>
              <a:t>big picture</a:t>
            </a:r>
            <a:r>
              <a:rPr lang="ja-JP" altLang="en-US" sz="2400" dirty="0">
                <a:latin typeface="Arial" charset="0"/>
                <a:ea typeface="ヒラギノ角ゴ Pro W3" charset="0"/>
                <a:cs typeface="ヒラギノ角ゴ Pro W3" charset="0"/>
              </a:rPr>
              <a:t>”</a:t>
            </a:r>
            <a:r>
              <a:rPr lang="en-US" altLang="ja-JP" sz="2400" dirty="0">
                <a:latin typeface="Arial" charset="0"/>
                <a:ea typeface="ヒラギノ角ゴ Pro W3" charset="0"/>
                <a:cs typeface="ヒラギノ角ゴ Pro W3" charset="0"/>
              </a:rPr>
              <a:t> (and is not solely focused on his/her immediate research goal), who has an open mind toward unexpected results, and who has the ability to use deductive logic in the explanation of such results.</a:t>
            </a:r>
          </a:p>
          <a:p>
            <a:pPr marL="0" indent="0" eaLnBrk="1" hangingPunct="1">
              <a:lnSpc>
                <a:spcPct val="90000"/>
              </a:lnSpc>
              <a:buFontTx/>
              <a:buChar char="•"/>
            </a:pPr>
            <a:r>
              <a:rPr lang="en-US" sz="2400" dirty="0" smtClean="0">
                <a:latin typeface="Arial" charset="0"/>
                <a:ea typeface="ヒラギノ角ゴ Pro W3" charset="0"/>
                <a:cs typeface="ヒラギノ角ゴ Pro W3" charset="0"/>
              </a:rPr>
              <a:t> Example</a:t>
            </a:r>
            <a:r>
              <a:rPr lang="en-US" sz="2400" dirty="0">
                <a:latin typeface="Arial" charset="0"/>
                <a:ea typeface="ヒラギノ角ゴ Pro W3" charset="0"/>
                <a:cs typeface="ヒラギノ角ゴ Pro W3" charset="0"/>
              </a:rPr>
              <a:t>: Penicillin discovery</a:t>
            </a:r>
          </a:p>
          <a:p>
            <a:pPr marL="0" indent="0" eaLnBrk="1" hangingPunct="1">
              <a:lnSpc>
                <a:spcPct val="90000"/>
              </a:lnSpc>
              <a:buFontTx/>
              <a:buChar char="•"/>
            </a:pPr>
            <a:r>
              <a:rPr lang="en-US" sz="2400" dirty="0" smtClean="0">
                <a:latin typeface="Arial" charset="0"/>
                <a:ea typeface="ヒラギノ角ゴ Pro W3" charset="0"/>
                <a:cs typeface="ヒラギノ角ゴ Pro W3" charset="0"/>
              </a:rPr>
              <a:t> Example</a:t>
            </a:r>
            <a:r>
              <a:rPr lang="en-US" sz="2400" dirty="0">
                <a:latin typeface="Arial" charset="0"/>
                <a:ea typeface="ヒラギノ角ゴ Pro W3" charset="0"/>
                <a:cs typeface="ヒラギノ角ゴ Pro W3" charset="0"/>
              </a:rPr>
              <a:t>: development of Viagra to treat erectile dysfunction</a:t>
            </a:r>
          </a:p>
          <a:p>
            <a:pPr marL="0" indent="0" eaLnBrk="1" hangingPunct="1">
              <a:lnSpc>
                <a:spcPct val="90000"/>
              </a:lnSpc>
              <a:buFontTx/>
              <a:buChar char="•"/>
            </a:pPr>
            <a:endParaRPr lang="en-US" sz="2400" dirty="0">
              <a:latin typeface="Arial" charset="0"/>
              <a:ea typeface="ヒラギノ角ゴ Pro W3" charset="0"/>
              <a:cs typeface="ヒラギノ角ゴ Pro W3" charset="0"/>
            </a:endParaRPr>
          </a:p>
        </p:txBody>
      </p:sp>
      <p:pic>
        <p:nvPicPr>
          <p:cNvPr id="112643" name="Picture 2"/>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7942" y="457200"/>
            <a:ext cx="2636837"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898989"/>
                </a:solidFill>
                <a:effectLst/>
                <a:uLnTx/>
                <a:uFillTx/>
                <a:latin typeface="Calibri" charset="0"/>
                <a:ea typeface="ＭＳ Ｐゴシック" charset="0"/>
                <a:cs typeface="ＭＳ Ｐゴシック" charset="0"/>
              </a:rPr>
              <a:t>February 19, 2013</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60758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latin typeface="Calibri" charset="0"/>
              </a:rPr>
              <a:t>Discussion Points</a:t>
            </a:r>
            <a:endParaRPr lang="en-US" dirty="0">
              <a:latin typeface="Calibri" charset="0"/>
            </a:endParaRPr>
          </a:p>
        </p:txBody>
      </p:sp>
      <p:sp>
        <p:nvSpPr>
          <p:cNvPr id="40962" name="Content Placeholder 2"/>
          <p:cNvSpPr>
            <a:spLocks noGrp="1"/>
          </p:cNvSpPr>
          <p:nvPr>
            <p:ph idx="1"/>
          </p:nvPr>
        </p:nvSpPr>
        <p:spPr>
          <a:xfrm>
            <a:off x="457200" y="1600206"/>
            <a:ext cx="8382000" cy="4525963"/>
          </a:xfrm>
        </p:spPr>
        <p:txBody>
          <a:bodyPr/>
          <a:lstStyle/>
          <a:p>
            <a:r>
              <a:rPr lang="en-US" dirty="0" smtClean="0">
                <a:latin typeface="Calibri" charset="0"/>
              </a:rPr>
              <a:t>Diseases, Mechanisms, Signaling Pathways &amp; Targets</a:t>
            </a:r>
          </a:p>
          <a:p>
            <a:pPr>
              <a:buNone/>
            </a:pPr>
            <a:endParaRPr lang="en-US" dirty="0" smtClean="0">
              <a:latin typeface="Calibri" charset="0"/>
            </a:endParaRPr>
          </a:p>
          <a:p>
            <a:r>
              <a:rPr lang="en-US" dirty="0" smtClean="0">
                <a:latin typeface="Calibri" charset="0"/>
              </a:rPr>
              <a:t>Drug Discovery toward Preclinical Candidate Selection</a:t>
            </a:r>
          </a:p>
          <a:p>
            <a:pPr>
              <a:buNone/>
            </a:pPr>
            <a:endParaRPr lang="en-US" dirty="0" smtClean="0">
              <a:latin typeface="Calibri" charset="0"/>
            </a:endParaRPr>
          </a:p>
          <a:p>
            <a:r>
              <a:rPr lang="en-US" dirty="0" smtClean="0">
                <a:latin typeface="Calibri" charset="0"/>
              </a:rPr>
              <a:t>IND enabling Studies toward IND Filing &amp; Clinic</a:t>
            </a:r>
            <a:endParaRPr lang="en-US" dirty="0">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0" y="0"/>
            <a:ext cx="8915400" cy="1143000"/>
          </a:xfrm>
          <a:prstGeom prst="rect">
            <a:avLst/>
          </a:prstGeom>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Arial" charset="0"/>
                <a:ea typeface="ヒラギノ角ゴ Pro W3" charset="0"/>
                <a:cs typeface="ヒラギノ角ゴ Pro W3" charset="0"/>
              </a:rPr>
              <a:t>Drug Discovery and Development</a:t>
            </a:r>
            <a:endParaRPr kumimoji="0" lang="en-US" sz="44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Arial" charset="0"/>
              <a:ea typeface="ヒラギノ角ゴ Pro W3" charset="0"/>
              <a:cs typeface="ヒラギノ角ゴ Pro W3" charset="0"/>
            </a:endParaRPr>
          </a:p>
        </p:txBody>
      </p:sp>
      <p:sp>
        <p:nvSpPr>
          <p:cNvPr id="12" name="Rectangle 3"/>
          <p:cNvSpPr txBox="1">
            <a:spLocks noChangeArrowheads="1"/>
          </p:cNvSpPr>
          <p:nvPr/>
        </p:nvSpPr>
        <p:spPr>
          <a:xfrm>
            <a:off x="808038" y="5399088"/>
            <a:ext cx="7924800" cy="8382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Arial" charset="0"/>
                <a:ea typeface="ヒラギノ角ゴ Pro W3" charset="0"/>
                <a:cs typeface="ヒラギノ角ゴ Pro W3" charset="0"/>
              </a:rPr>
              <a:t>How are drugs discovered and developed?</a:t>
            </a:r>
            <a:endParaRPr kumimoji="0" lang="en-US" sz="3200" b="0" i="0" u="none" strike="noStrike" kern="1200" cap="none" spc="0" normalizeH="0" baseline="0" noProof="0">
              <a:ln>
                <a:noFill/>
              </a:ln>
              <a:solidFill>
                <a:schemeClr val="tx1"/>
              </a:solidFill>
              <a:effectLst/>
              <a:uLnTx/>
              <a:uFillTx/>
              <a:latin typeface="Arial" charset="0"/>
              <a:ea typeface="ヒラギノ角ゴ Pro W3" charset="0"/>
              <a:cs typeface="ヒラギノ角ゴ Pro W3" charset="0"/>
            </a:endParaRPr>
          </a:p>
        </p:txBody>
      </p:sp>
      <p:pic>
        <p:nvPicPr>
          <p:cNvPr id="13" name="Picture 5" descr="needle_in_the_haystack.jpg"/>
          <p:cNvPicPr>
            <a:picLocks noChangeAspect="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447930" y="1281113"/>
            <a:ext cx="4005263" cy="409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1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1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450" y="157163"/>
            <a:ext cx="6705600" cy="639762"/>
          </a:xfrm>
        </p:spPr>
        <p:txBody>
          <a:bodyPr wrap="square" numCol="1" anchorCtr="0" compatLnSpc="1">
            <a:prstTxWarp prst="textNoShape">
              <a:avLst/>
            </a:prstTxWarp>
            <a:normAutofit fontScale="90000"/>
          </a:bodyPr>
          <a:lstStyle/>
          <a:p>
            <a:r>
              <a:rPr lang="en-US">
                <a:effectLst>
                  <a:outerShdw blurRad="38100" dist="38100" dir="2700000" algn="tl">
                    <a:srgbClr val="DDDDDD"/>
                  </a:outerShdw>
                </a:effectLst>
                <a:latin typeface="Arial" charset="0"/>
              </a:rPr>
              <a:t>A Slow and Costly Process</a:t>
            </a:r>
          </a:p>
        </p:txBody>
      </p:sp>
      <p:grpSp>
        <p:nvGrpSpPr>
          <p:cNvPr id="2" name="Group 83"/>
          <p:cNvGrpSpPr>
            <a:grpSpLocks/>
          </p:cNvGrpSpPr>
          <p:nvPr/>
        </p:nvGrpSpPr>
        <p:grpSpPr bwMode="auto">
          <a:xfrm>
            <a:off x="28575" y="1568451"/>
            <a:ext cx="9059863" cy="3370218"/>
            <a:chOff x="27993" y="1569099"/>
            <a:chExt cx="9060021" cy="3369722"/>
          </a:xfrm>
        </p:grpSpPr>
        <p:cxnSp>
          <p:nvCxnSpPr>
            <p:cNvPr id="31" name="Straight Connector 30"/>
            <p:cNvCxnSpPr/>
            <p:nvPr/>
          </p:nvCxnSpPr>
          <p:spPr>
            <a:xfrm rot="5400000">
              <a:off x="7014955" y="3245250"/>
              <a:ext cx="3060250"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065561" y="3254774"/>
              <a:ext cx="3060250"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448688" y="2108770"/>
              <a:ext cx="8107503" cy="2323758"/>
            </a:xfrm>
            <a:prstGeom prst="rect">
              <a:avLst/>
            </a:prstGeom>
            <a:gradFill rotWithShape="1">
              <a:gsLst>
                <a:gs pos="0">
                  <a:srgbClr val="D9D9D9"/>
                </a:gs>
                <a:gs pos="80000">
                  <a:srgbClr val="A6A6A6"/>
                </a:gs>
                <a:gs pos="100000">
                  <a:srgbClr val="7F7F7F"/>
                </a:gs>
              </a:gsLst>
              <a:lin ang="16200000"/>
            </a:gradFill>
            <a:ln w="19050">
              <a:solidFill>
                <a:schemeClr val="tx1"/>
              </a:solidFill>
              <a:prstDash val="dash"/>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grpSp>
          <p:nvGrpSpPr>
            <p:cNvPr id="3" name="Group 49"/>
            <p:cNvGrpSpPr>
              <a:grpSpLocks/>
            </p:cNvGrpSpPr>
            <p:nvPr/>
          </p:nvGrpSpPr>
          <p:grpSpPr bwMode="auto">
            <a:xfrm>
              <a:off x="4198780" y="2696546"/>
              <a:ext cx="679838" cy="298985"/>
              <a:chOff x="2808514" y="5223156"/>
              <a:chExt cx="1045029" cy="459592"/>
            </a:xfrm>
          </p:grpSpPr>
          <p:cxnSp>
            <p:nvCxnSpPr>
              <p:cNvPr id="44" name="Straight Connector 43"/>
              <p:cNvCxnSpPr/>
              <p:nvPr/>
            </p:nvCxnSpPr>
            <p:spPr>
              <a:xfrm rot="5400000">
                <a:off x="3250903" y="5301703"/>
                <a:ext cx="1585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07974" y="5378560"/>
                <a:ext cx="1044451" cy="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659140" y="5527395"/>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693830" y="5527395"/>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50"/>
            <p:cNvGrpSpPr>
              <a:grpSpLocks/>
            </p:cNvGrpSpPr>
            <p:nvPr/>
          </p:nvGrpSpPr>
          <p:grpSpPr bwMode="auto">
            <a:xfrm rot="10800000">
              <a:off x="4892356" y="3474097"/>
              <a:ext cx="679838" cy="298985"/>
              <a:chOff x="2808514" y="5223156"/>
              <a:chExt cx="1045029" cy="459592"/>
            </a:xfrm>
          </p:grpSpPr>
          <p:cxnSp>
            <p:nvCxnSpPr>
              <p:cNvPr id="52" name="Straight Connector 51"/>
              <p:cNvCxnSpPr/>
              <p:nvPr/>
            </p:nvCxnSpPr>
            <p:spPr>
              <a:xfrm rot="5400000">
                <a:off x="3286458" y="5311089"/>
                <a:ext cx="1585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43530" y="5387946"/>
                <a:ext cx="1044451" cy="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728860" y="5536781"/>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763550" y="5536781"/>
                <a:ext cx="309869"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55"/>
            <p:cNvGrpSpPr>
              <a:grpSpLocks/>
            </p:cNvGrpSpPr>
            <p:nvPr/>
          </p:nvGrpSpPr>
          <p:grpSpPr bwMode="auto">
            <a:xfrm>
              <a:off x="5554829" y="2802293"/>
              <a:ext cx="679838" cy="298985"/>
              <a:chOff x="2808514" y="5223156"/>
              <a:chExt cx="1045029" cy="459592"/>
            </a:xfrm>
          </p:grpSpPr>
          <p:cxnSp>
            <p:nvCxnSpPr>
              <p:cNvPr id="57" name="Straight Connector 56"/>
              <p:cNvCxnSpPr/>
              <p:nvPr/>
            </p:nvCxnSpPr>
            <p:spPr>
              <a:xfrm rot="5400000">
                <a:off x="3251660" y="5301405"/>
                <a:ext cx="158593"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07512" y="5379482"/>
                <a:ext cx="1046891" cy="2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2659898" y="5527096"/>
                <a:ext cx="307428" cy="2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697027" y="5527096"/>
                <a:ext cx="307428" cy="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lowchart: Extract 31"/>
            <p:cNvSpPr>
              <a:spLocks noChangeArrowheads="1"/>
            </p:cNvSpPr>
            <p:nvPr/>
          </p:nvSpPr>
          <p:spPr bwMode="auto">
            <a:xfrm rot="5400000">
              <a:off x="975141" y="1599776"/>
              <a:ext cx="2276140" cy="3332221"/>
            </a:xfrm>
            <a:prstGeom prst="flowChartExtract">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sp>
          <p:nvSpPr>
            <p:cNvPr id="10" name="Flowchart: Extract 9"/>
            <p:cNvSpPr>
              <a:spLocks noChangeArrowheads="1"/>
            </p:cNvSpPr>
            <p:nvPr/>
          </p:nvSpPr>
          <p:spPr bwMode="auto">
            <a:xfrm rot="5400000">
              <a:off x="4753352" y="302767"/>
              <a:ext cx="1007914" cy="5924653"/>
            </a:xfrm>
            <a:prstGeom prst="flowChartExtract">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ndParaRPr>
            </a:p>
          </p:txBody>
        </p:sp>
        <p:sp>
          <p:nvSpPr>
            <p:cNvPr id="15" name="Rectangle 14"/>
            <p:cNvSpPr/>
            <p:nvPr/>
          </p:nvSpPr>
          <p:spPr>
            <a:xfrm>
              <a:off x="3611043" y="2099246"/>
              <a:ext cx="214316" cy="2369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Connector 17"/>
            <p:cNvCxnSpPr/>
            <p:nvPr/>
          </p:nvCxnSpPr>
          <p:spPr>
            <a:xfrm rot="5400000">
              <a:off x="2066631" y="3213505"/>
              <a:ext cx="3060250"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02379" y="3207949"/>
              <a:ext cx="3061836" cy="285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474" name="TextBox 15"/>
            <p:cNvSpPr txBox="1">
              <a:spLocks noChangeArrowheads="1"/>
            </p:cNvSpPr>
            <p:nvPr/>
          </p:nvSpPr>
          <p:spPr bwMode="auto">
            <a:xfrm rot="16200000">
              <a:off x="3046827" y="3143924"/>
              <a:ext cx="1287693" cy="277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IND Submission</a:t>
              </a:r>
            </a:p>
          </p:txBody>
        </p:sp>
        <p:cxnSp>
          <p:nvCxnSpPr>
            <p:cNvPr id="29" name="Straight Connector 28"/>
            <p:cNvCxnSpPr/>
            <p:nvPr/>
          </p:nvCxnSpPr>
          <p:spPr>
            <a:xfrm rot="5400000">
              <a:off x="959300" y="3055572"/>
              <a:ext cx="2693591" cy="222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a:spLocks noChangeArrowheads="1"/>
            </p:cNvSpPr>
            <p:nvPr/>
          </p:nvSpPr>
          <p:spPr bwMode="auto">
            <a:xfrm>
              <a:off x="8052946" y="2726217"/>
              <a:ext cx="1035068" cy="1034898"/>
            </a:xfrm>
            <a:prstGeom prst="ellipse">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endParaRPr lang="en-US" sz="1600" dirty="0">
                <a:solidFill>
                  <a:schemeClr val="lt1"/>
                </a:solidFill>
                <a:latin typeface="+mn-lt"/>
              </a:endParaRPr>
            </a:p>
          </p:txBody>
        </p:sp>
        <p:sp>
          <p:nvSpPr>
            <p:cNvPr id="19477" name="TextBox 13"/>
            <p:cNvSpPr txBox="1">
              <a:spLocks noChangeArrowheads="1"/>
            </p:cNvSpPr>
            <p:nvPr/>
          </p:nvSpPr>
          <p:spPr bwMode="auto">
            <a:xfrm>
              <a:off x="8159414" y="2828445"/>
              <a:ext cx="856264" cy="83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bg1"/>
                  </a:solidFill>
                </a:rPr>
                <a:t>1</a:t>
              </a:r>
            </a:p>
            <a:p>
              <a:pPr algn="ctr" eaLnBrk="1" hangingPunct="1"/>
              <a:r>
                <a:rPr lang="en-US" sz="1200">
                  <a:solidFill>
                    <a:schemeClr val="bg1"/>
                  </a:solidFill>
                </a:rPr>
                <a:t>FDA </a:t>
              </a:r>
            </a:p>
            <a:p>
              <a:pPr algn="ctr" eaLnBrk="1" hangingPunct="1"/>
              <a:r>
                <a:rPr lang="en-US" sz="1200">
                  <a:solidFill>
                    <a:schemeClr val="bg1"/>
                  </a:solidFill>
                </a:rPr>
                <a:t>Approved</a:t>
              </a:r>
            </a:p>
            <a:p>
              <a:pPr algn="ctr" eaLnBrk="1" hangingPunct="1"/>
              <a:r>
                <a:rPr lang="en-US" sz="1200">
                  <a:solidFill>
                    <a:schemeClr val="bg1"/>
                  </a:solidFill>
                </a:rPr>
                <a:t>Drug</a:t>
              </a:r>
            </a:p>
          </p:txBody>
        </p:sp>
        <p:sp>
          <p:nvSpPr>
            <p:cNvPr id="11" name="Oval 10"/>
            <p:cNvSpPr>
              <a:spLocks noChangeArrowheads="1"/>
            </p:cNvSpPr>
            <p:nvPr/>
          </p:nvSpPr>
          <p:spPr bwMode="auto">
            <a:xfrm>
              <a:off x="27993" y="2726217"/>
              <a:ext cx="1035068" cy="1034898"/>
            </a:xfrm>
            <a:prstGeom prst="ellipse">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defRPr/>
              </a:pPr>
              <a:endParaRPr lang="en-US" sz="1600" dirty="0">
                <a:solidFill>
                  <a:schemeClr val="lt1"/>
                </a:solidFill>
                <a:latin typeface="+mn-lt"/>
              </a:endParaRPr>
            </a:p>
          </p:txBody>
        </p:sp>
        <p:sp>
          <p:nvSpPr>
            <p:cNvPr id="19479" name="TextBox 12"/>
            <p:cNvSpPr txBox="1">
              <a:spLocks noChangeArrowheads="1"/>
            </p:cNvSpPr>
            <p:nvPr/>
          </p:nvSpPr>
          <p:spPr bwMode="auto">
            <a:xfrm>
              <a:off x="33308" y="3013111"/>
              <a:ext cx="1018245" cy="461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solidFill>
                    <a:schemeClr val="bg1"/>
                  </a:solidFill>
                </a:rPr>
                <a:t>10,000</a:t>
              </a:r>
            </a:p>
            <a:p>
              <a:pPr algn="ctr" eaLnBrk="1" hangingPunct="1"/>
              <a:r>
                <a:rPr lang="en-US" sz="1200">
                  <a:solidFill>
                    <a:schemeClr val="bg1"/>
                  </a:solidFill>
                </a:rPr>
                <a:t>Compounds</a:t>
              </a:r>
            </a:p>
          </p:txBody>
        </p:sp>
        <p:grpSp>
          <p:nvGrpSpPr>
            <p:cNvPr id="6" name="Group 22"/>
            <p:cNvGrpSpPr>
              <a:grpSpLocks/>
            </p:cNvGrpSpPr>
            <p:nvPr/>
          </p:nvGrpSpPr>
          <p:grpSpPr bwMode="auto">
            <a:xfrm>
              <a:off x="7122368" y="1695055"/>
              <a:ext cx="264372" cy="3066670"/>
              <a:chOff x="3582956" y="1691945"/>
              <a:chExt cx="264372" cy="3066670"/>
            </a:xfrm>
          </p:grpSpPr>
          <p:sp>
            <p:nvSpPr>
              <p:cNvPr id="24" name="Rectangle 23"/>
              <p:cNvSpPr/>
              <p:nvPr/>
            </p:nvSpPr>
            <p:spPr>
              <a:xfrm>
                <a:off x="3611819" y="2099310"/>
                <a:ext cx="212729" cy="2369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5" name="Straight Connector 24"/>
              <p:cNvCxnSpPr/>
              <p:nvPr/>
            </p:nvCxnSpPr>
            <p:spPr>
              <a:xfrm rot="5400000">
                <a:off x="2067406" y="3213569"/>
                <a:ext cx="3060250" cy="285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302361" y="3207220"/>
                <a:ext cx="3060250" cy="285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481" name="TextBox 26"/>
            <p:cNvSpPr txBox="1">
              <a:spLocks noChangeArrowheads="1"/>
            </p:cNvSpPr>
            <p:nvPr/>
          </p:nvSpPr>
          <p:spPr bwMode="auto">
            <a:xfrm rot="16200000">
              <a:off x="6611826" y="3137702"/>
              <a:ext cx="1236530" cy="277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NDA Submitted</a:t>
              </a:r>
            </a:p>
          </p:txBody>
        </p:sp>
        <p:sp>
          <p:nvSpPr>
            <p:cNvPr id="19482" name="TextBox 32"/>
            <p:cNvSpPr txBox="1">
              <a:spLocks noChangeArrowheads="1"/>
            </p:cNvSpPr>
            <p:nvPr/>
          </p:nvSpPr>
          <p:spPr bwMode="auto">
            <a:xfrm>
              <a:off x="2230013" y="3013111"/>
              <a:ext cx="14462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rPr>
                <a:t>250 </a:t>
              </a:r>
            </a:p>
            <a:p>
              <a:pPr algn="ctr" eaLnBrk="1" hangingPunct="1"/>
              <a:r>
                <a:rPr lang="en-US" sz="1200">
                  <a:solidFill>
                    <a:schemeClr val="bg1"/>
                  </a:solidFill>
                </a:rPr>
                <a:t>Compounds</a:t>
              </a:r>
            </a:p>
          </p:txBody>
        </p:sp>
        <p:sp>
          <p:nvSpPr>
            <p:cNvPr id="19483" name="TextBox 33"/>
            <p:cNvSpPr txBox="1">
              <a:spLocks noChangeArrowheads="1"/>
            </p:cNvSpPr>
            <p:nvPr/>
          </p:nvSpPr>
          <p:spPr bwMode="auto">
            <a:xfrm>
              <a:off x="4519136" y="3105444"/>
              <a:ext cx="14462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solidFill>
                    <a:schemeClr val="bg1"/>
                  </a:solidFill>
                </a:rPr>
                <a:t>5 Compounds</a:t>
              </a:r>
            </a:p>
          </p:txBody>
        </p:sp>
        <p:sp>
          <p:nvSpPr>
            <p:cNvPr id="19484" name="TextBox 60"/>
            <p:cNvSpPr txBox="1">
              <a:spLocks noChangeArrowheads="1"/>
            </p:cNvSpPr>
            <p:nvPr/>
          </p:nvSpPr>
          <p:spPr bwMode="auto">
            <a:xfrm>
              <a:off x="3955863" y="2295330"/>
              <a:ext cx="1225637"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t>Phase 1</a:t>
              </a:r>
            </a:p>
            <a:p>
              <a:pPr algn="ctr" eaLnBrk="1" hangingPunct="1"/>
              <a:r>
                <a:rPr lang="en-US" sz="1000"/>
                <a:t>20-100 Volunteers</a:t>
              </a:r>
            </a:p>
          </p:txBody>
        </p:sp>
        <p:sp>
          <p:nvSpPr>
            <p:cNvPr id="19485" name="TextBox 61"/>
            <p:cNvSpPr txBox="1">
              <a:spLocks noChangeArrowheads="1"/>
            </p:cNvSpPr>
            <p:nvPr/>
          </p:nvSpPr>
          <p:spPr bwMode="auto">
            <a:xfrm>
              <a:off x="4593069" y="3810000"/>
              <a:ext cx="1296960"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t>Phase 2</a:t>
              </a:r>
            </a:p>
            <a:p>
              <a:pPr algn="ctr" eaLnBrk="1" hangingPunct="1"/>
              <a:r>
                <a:rPr lang="en-US" sz="1000"/>
                <a:t>100-500 Volunteers</a:t>
              </a:r>
            </a:p>
          </p:txBody>
        </p:sp>
        <p:sp>
          <p:nvSpPr>
            <p:cNvPr id="19486" name="TextBox 62"/>
            <p:cNvSpPr txBox="1">
              <a:spLocks noChangeArrowheads="1"/>
            </p:cNvSpPr>
            <p:nvPr/>
          </p:nvSpPr>
          <p:spPr bwMode="auto">
            <a:xfrm>
              <a:off x="5269935" y="2341983"/>
              <a:ext cx="1510864" cy="400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t>Phase 3</a:t>
              </a:r>
            </a:p>
            <a:p>
              <a:pPr algn="ctr" eaLnBrk="1" hangingPunct="1"/>
              <a:r>
                <a:rPr lang="en-US" sz="1000"/>
                <a:t>1,000-5,000 Volunteers</a:t>
              </a:r>
            </a:p>
          </p:txBody>
        </p:sp>
        <p:sp>
          <p:nvSpPr>
            <p:cNvPr id="19487" name="TextBox 64"/>
            <p:cNvSpPr txBox="1">
              <a:spLocks noChangeArrowheads="1"/>
            </p:cNvSpPr>
            <p:nvPr/>
          </p:nvSpPr>
          <p:spPr bwMode="auto">
            <a:xfrm>
              <a:off x="1669045" y="4599991"/>
              <a:ext cx="933422" cy="307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6.5 Years</a:t>
              </a:r>
            </a:p>
          </p:txBody>
        </p:sp>
        <p:cxnSp>
          <p:nvCxnSpPr>
            <p:cNvPr id="67" name="Straight Arrow Connector 66"/>
            <p:cNvCxnSpPr>
              <a:stCxn id="19487" idx="1"/>
            </p:cNvCxnSpPr>
            <p:nvPr/>
          </p:nvCxnSpPr>
          <p:spPr>
            <a:xfrm flipH="1" flipV="1">
              <a:off x="504252" y="4740457"/>
              <a:ext cx="1164792" cy="1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9487" idx="3"/>
            </p:cNvCxnSpPr>
            <p:nvPr/>
          </p:nvCxnSpPr>
          <p:spPr>
            <a:xfrm>
              <a:off x="2602467" y="4753857"/>
              <a:ext cx="914911" cy="40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490" name="TextBox 70"/>
            <p:cNvSpPr txBox="1">
              <a:spLocks noChangeArrowheads="1"/>
            </p:cNvSpPr>
            <p:nvPr/>
          </p:nvSpPr>
          <p:spPr bwMode="auto">
            <a:xfrm>
              <a:off x="5124809" y="4612433"/>
              <a:ext cx="783690" cy="307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7 Years</a:t>
              </a:r>
            </a:p>
          </p:txBody>
        </p:sp>
        <p:cxnSp>
          <p:nvCxnSpPr>
            <p:cNvPr id="72" name="Straight Arrow Connector 71"/>
            <p:cNvCxnSpPr>
              <a:stCxn id="19490" idx="1"/>
            </p:cNvCxnSpPr>
            <p:nvPr/>
          </p:nvCxnSpPr>
          <p:spPr>
            <a:xfrm flipH="1" flipV="1">
              <a:off x="3834885" y="4749982"/>
              <a:ext cx="1289923" cy="163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9490" idx="3"/>
            </p:cNvCxnSpPr>
            <p:nvPr/>
          </p:nvCxnSpPr>
          <p:spPr>
            <a:xfrm>
              <a:off x="5908499" y="4766299"/>
              <a:ext cx="1182412" cy="106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493" name="TextBox 76"/>
            <p:cNvSpPr txBox="1">
              <a:spLocks noChangeArrowheads="1"/>
            </p:cNvSpPr>
            <p:nvPr/>
          </p:nvSpPr>
          <p:spPr bwMode="auto">
            <a:xfrm>
              <a:off x="7475797" y="4631089"/>
              <a:ext cx="933422" cy="307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1.5 Years</a:t>
              </a:r>
            </a:p>
          </p:txBody>
        </p:sp>
        <p:sp>
          <p:nvSpPr>
            <p:cNvPr id="19494" name="TextBox 79"/>
            <p:cNvSpPr txBox="1">
              <a:spLocks noChangeArrowheads="1"/>
            </p:cNvSpPr>
            <p:nvPr/>
          </p:nvSpPr>
          <p:spPr bwMode="auto">
            <a:xfrm>
              <a:off x="494523" y="1569099"/>
              <a:ext cx="1587121" cy="5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1</a:t>
              </a:r>
            </a:p>
            <a:p>
              <a:pPr eaLnBrk="1" hangingPunct="1"/>
              <a:r>
                <a:rPr lang="en-US" sz="1600"/>
                <a:t>Drug Discovery</a:t>
              </a:r>
            </a:p>
          </p:txBody>
        </p:sp>
        <p:sp>
          <p:nvSpPr>
            <p:cNvPr id="19495" name="TextBox 80"/>
            <p:cNvSpPr txBox="1">
              <a:spLocks noChangeArrowheads="1"/>
            </p:cNvSpPr>
            <p:nvPr/>
          </p:nvSpPr>
          <p:spPr bwMode="auto">
            <a:xfrm>
              <a:off x="2326433" y="1569099"/>
              <a:ext cx="1119738" cy="5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2</a:t>
              </a:r>
            </a:p>
            <a:p>
              <a:pPr eaLnBrk="1" hangingPunct="1"/>
              <a:r>
                <a:rPr lang="en-US" sz="1600"/>
                <a:t>Preclinical</a:t>
              </a:r>
            </a:p>
          </p:txBody>
        </p:sp>
        <p:sp>
          <p:nvSpPr>
            <p:cNvPr id="19496" name="TextBox 81"/>
            <p:cNvSpPr txBox="1">
              <a:spLocks noChangeArrowheads="1"/>
            </p:cNvSpPr>
            <p:nvPr/>
          </p:nvSpPr>
          <p:spPr bwMode="auto">
            <a:xfrm>
              <a:off x="3931299" y="1569099"/>
              <a:ext cx="1393254" cy="5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3</a:t>
              </a:r>
            </a:p>
            <a:p>
              <a:pPr eaLnBrk="1" hangingPunct="1"/>
              <a:r>
                <a:rPr lang="en-US" sz="1600"/>
                <a:t>Clinical Trials</a:t>
              </a:r>
            </a:p>
          </p:txBody>
        </p:sp>
        <p:sp>
          <p:nvSpPr>
            <p:cNvPr id="19497" name="TextBox 82"/>
            <p:cNvSpPr txBox="1">
              <a:spLocks noChangeArrowheads="1"/>
            </p:cNvSpPr>
            <p:nvPr/>
          </p:nvSpPr>
          <p:spPr bwMode="auto">
            <a:xfrm>
              <a:off x="7392956" y="1584488"/>
              <a:ext cx="1172399" cy="523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chemeClr val="tx2"/>
                  </a:solidFill>
                </a:rPr>
                <a:t>Stage 4</a:t>
              </a:r>
            </a:p>
            <a:p>
              <a:pPr eaLnBrk="1" hangingPunct="1"/>
              <a:r>
                <a:rPr lang="en-US" sz="1400"/>
                <a:t>FDA Review</a:t>
              </a:r>
            </a:p>
          </p:txBody>
        </p:sp>
      </p:grpSp>
      <p:sp>
        <p:nvSpPr>
          <p:cNvPr id="19461" name="TextBox 84"/>
          <p:cNvSpPr txBox="1">
            <a:spLocks noChangeArrowheads="1"/>
          </p:cNvSpPr>
          <p:nvPr/>
        </p:nvSpPr>
        <p:spPr bwMode="auto">
          <a:xfrm>
            <a:off x="5867405" y="5791200"/>
            <a:ext cx="31384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Source: Pharmaceutical Research and Manufacturers of America</a:t>
            </a:r>
          </a:p>
        </p:txBody>
      </p:sp>
      <p:sp>
        <p:nvSpPr>
          <p:cNvPr id="61"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62"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63"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100242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33363"/>
            <a:ext cx="7448550" cy="985837"/>
          </a:xfrm>
        </p:spPr>
        <p:txBody>
          <a:bodyPr wrap="square" numCol="1" anchorCtr="0" compatLnSpc="1">
            <a:prstTxWarp prst="textNoShape">
              <a:avLst/>
            </a:prstTxWarp>
            <a:noAutofit/>
          </a:bodyPr>
          <a:lstStyle/>
          <a:p>
            <a:r>
              <a:rPr lang="en-US" sz="3200" dirty="0">
                <a:latin typeface="Arial" charset="0"/>
              </a:rPr>
              <a:t>Why Compounds Fail or Slow Down in Development</a:t>
            </a:r>
          </a:p>
        </p:txBody>
      </p:sp>
      <p:graphicFrame>
        <p:nvGraphicFramePr>
          <p:cNvPr id="121858" name="Content Placeholder 6"/>
          <p:cNvGraphicFramePr>
            <a:graphicFrameLocks noGrp="1"/>
          </p:cNvGraphicFramePr>
          <p:nvPr>
            <p:ph idx="1"/>
          </p:nvPr>
        </p:nvGraphicFramePr>
        <p:xfrm>
          <a:off x="384180" y="2182813"/>
          <a:ext cx="4949825" cy="4133850"/>
        </p:xfrm>
        <a:graphic>
          <a:graphicData uri="http://schemas.openxmlformats.org/presentationml/2006/ole">
            <p:oleObj spid="_x0000_s251906" name="Worksheet" r:id="rId4" imgW="4950381" imgH="4133446" progId="Excel.Sheet.8">
              <p:embed/>
            </p:oleObj>
          </a:graphicData>
        </a:graphic>
      </p:graphicFrame>
      <p:sp>
        <p:nvSpPr>
          <p:cNvPr id="121861" name="TextBox 7"/>
          <p:cNvSpPr txBox="1">
            <a:spLocks noChangeArrowheads="1"/>
          </p:cNvSpPr>
          <p:nvPr/>
        </p:nvSpPr>
        <p:spPr bwMode="auto">
          <a:xfrm>
            <a:off x="4240219" y="2898785"/>
            <a:ext cx="7617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Poor PK </a:t>
            </a:r>
          </a:p>
          <a:p>
            <a:pPr eaLnBrk="1" hangingPunct="1"/>
            <a:r>
              <a:rPr lang="en-US" sz="1200"/>
              <a:t>Profile</a:t>
            </a:r>
          </a:p>
        </p:txBody>
      </p:sp>
      <p:sp>
        <p:nvSpPr>
          <p:cNvPr id="121862" name="TextBox 8"/>
          <p:cNvSpPr txBox="1">
            <a:spLocks noChangeArrowheads="1"/>
          </p:cNvSpPr>
          <p:nvPr/>
        </p:nvSpPr>
        <p:spPr bwMode="auto">
          <a:xfrm>
            <a:off x="2260604" y="5380048"/>
            <a:ext cx="68916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Toxicity</a:t>
            </a:r>
          </a:p>
        </p:txBody>
      </p:sp>
      <p:sp>
        <p:nvSpPr>
          <p:cNvPr id="121863" name="TextBox 9"/>
          <p:cNvSpPr txBox="1">
            <a:spLocks noChangeArrowheads="1"/>
          </p:cNvSpPr>
          <p:nvPr/>
        </p:nvSpPr>
        <p:spPr bwMode="auto">
          <a:xfrm>
            <a:off x="604843" y="2981335"/>
            <a:ext cx="7206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Lack of </a:t>
            </a:r>
          </a:p>
          <a:p>
            <a:pPr eaLnBrk="1" hangingPunct="1"/>
            <a:r>
              <a:rPr lang="en-US" sz="1200"/>
              <a:t>Efficacy</a:t>
            </a:r>
          </a:p>
        </p:txBody>
      </p:sp>
      <p:sp>
        <p:nvSpPr>
          <p:cNvPr id="121864" name="TextBox 10"/>
          <p:cNvSpPr txBox="1">
            <a:spLocks noChangeArrowheads="1"/>
          </p:cNvSpPr>
          <p:nvPr/>
        </p:nvSpPr>
        <p:spPr bwMode="auto">
          <a:xfrm>
            <a:off x="1897063" y="2676535"/>
            <a:ext cx="130509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Market Reasons</a:t>
            </a:r>
          </a:p>
        </p:txBody>
      </p:sp>
      <p:sp>
        <p:nvSpPr>
          <p:cNvPr id="121865" name="TextBox 11"/>
          <p:cNvSpPr txBox="1">
            <a:spLocks noChangeArrowheads="1"/>
          </p:cNvSpPr>
          <p:nvPr/>
        </p:nvSpPr>
        <p:spPr bwMode="auto">
          <a:xfrm>
            <a:off x="3060702" y="5867400"/>
            <a:ext cx="348044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dirty="0"/>
              <a:t>Tufts Center for the Study of Drug Development, Tufts University</a:t>
            </a:r>
          </a:p>
        </p:txBody>
      </p:sp>
      <p:sp>
        <p:nvSpPr>
          <p:cNvPr id="121866" name="TextBox 12"/>
          <p:cNvSpPr txBox="1">
            <a:spLocks noChangeArrowheads="1"/>
          </p:cNvSpPr>
          <p:nvPr/>
        </p:nvSpPr>
        <p:spPr bwMode="auto">
          <a:xfrm>
            <a:off x="2171699" y="1574800"/>
            <a:ext cx="128184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tx2"/>
                </a:solidFill>
              </a:rPr>
              <a:t>FAILURE</a:t>
            </a:r>
          </a:p>
        </p:txBody>
      </p:sp>
      <p:sp>
        <p:nvSpPr>
          <p:cNvPr id="121867" name="TextBox 13"/>
          <p:cNvSpPr txBox="1">
            <a:spLocks noChangeArrowheads="1"/>
          </p:cNvSpPr>
          <p:nvPr/>
        </p:nvSpPr>
        <p:spPr bwMode="auto">
          <a:xfrm>
            <a:off x="6202277" y="1266826"/>
            <a:ext cx="213694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chemeClr val="tx2"/>
                </a:solidFill>
              </a:rPr>
              <a:t>SLOWED</a:t>
            </a:r>
          </a:p>
          <a:p>
            <a:pPr algn="ctr" eaLnBrk="1" hangingPunct="1"/>
            <a:r>
              <a:rPr lang="en-US" sz="2000" b="1">
                <a:solidFill>
                  <a:schemeClr val="tx2"/>
                </a:solidFill>
              </a:rPr>
              <a:t>DEVELOPMENT</a:t>
            </a:r>
          </a:p>
        </p:txBody>
      </p:sp>
      <p:sp>
        <p:nvSpPr>
          <p:cNvPr id="121868" name="TextBox 14"/>
          <p:cNvSpPr txBox="1">
            <a:spLocks noChangeArrowheads="1"/>
          </p:cNvSpPr>
          <p:nvPr/>
        </p:nvSpPr>
        <p:spPr bwMode="auto">
          <a:xfrm>
            <a:off x="5638800" y="2219325"/>
            <a:ext cx="34290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dirty="0"/>
              <a:t>Synthetic Complexity</a:t>
            </a:r>
          </a:p>
          <a:p>
            <a:pPr eaLnBrk="1" hangingPunct="1">
              <a:buFont typeface="Arial" charset="0"/>
              <a:buChar char="•"/>
            </a:pPr>
            <a:r>
              <a:rPr lang="en-US" dirty="0"/>
              <a:t>Low Potency</a:t>
            </a:r>
          </a:p>
          <a:p>
            <a:pPr eaLnBrk="1" hangingPunct="1">
              <a:buFont typeface="Arial" charset="0"/>
              <a:buChar char="•"/>
            </a:pPr>
            <a:r>
              <a:rPr lang="en-US" dirty="0"/>
              <a:t>Ambiguous Toxicity Finding</a:t>
            </a:r>
          </a:p>
          <a:p>
            <a:pPr eaLnBrk="1" hangingPunct="1">
              <a:buFont typeface="Arial" charset="0"/>
              <a:buChar char="•"/>
            </a:pPr>
            <a:r>
              <a:rPr lang="en-US" dirty="0"/>
              <a:t>Inherently Time-Intensive Target Indication</a:t>
            </a:r>
          </a:p>
          <a:p>
            <a:pPr eaLnBrk="1" hangingPunct="1">
              <a:buFont typeface="Arial" charset="0"/>
              <a:buChar char="•"/>
            </a:pPr>
            <a:r>
              <a:rPr lang="en-US" i="1" dirty="0"/>
              <a:t>Poor </a:t>
            </a:r>
            <a:r>
              <a:rPr lang="en-US" i="1" dirty="0" err="1" smtClean="0"/>
              <a:t>Biopharm</a:t>
            </a:r>
            <a:r>
              <a:rPr lang="en-US" i="1" dirty="0" smtClean="0"/>
              <a:t> </a:t>
            </a:r>
            <a:r>
              <a:rPr lang="en-US" i="1" dirty="0"/>
              <a:t>Properties</a:t>
            </a:r>
            <a:endParaRPr lang="en-US" dirty="0"/>
          </a:p>
        </p:txBody>
      </p:sp>
      <p:sp>
        <p:nvSpPr>
          <p:cNvPr id="14"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15"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16"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8964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0"/>
            <a:ext cx="8610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mj-lt"/>
                <a:ea typeface="+mj-ea"/>
                <a:cs typeface="+mj-cs"/>
              </a:rPr>
              <a:t>Drug Discovery to IND</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304800" y="762000"/>
          <a:ext cx="8534400" cy="5608320"/>
        </p:xfrm>
        <a:graphic>
          <a:graphicData uri="http://schemas.openxmlformats.org/drawingml/2006/table">
            <a:tbl>
              <a:tblPr/>
              <a:tblGrid>
                <a:gridCol w="1928827"/>
                <a:gridCol w="1717449"/>
                <a:gridCol w="1585338"/>
                <a:gridCol w="1651393"/>
                <a:gridCol w="1651393"/>
              </a:tblGrid>
              <a:tr h="696970">
                <a:tc>
                  <a:txBody>
                    <a:bodyPr/>
                    <a:lstStyle/>
                    <a:p>
                      <a:pPr marL="0" marR="0" algn="ctr">
                        <a:lnSpc>
                          <a:spcPct val="115000"/>
                        </a:lnSpc>
                        <a:spcBef>
                          <a:spcPts val="0"/>
                        </a:spcBef>
                        <a:spcAft>
                          <a:spcPts val="0"/>
                        </a:spcAft>
                        <a:tabLst>
                          <a:tab pos="1485900" algn="l"/>
                        </a:tabLst>
                      </a:pPr>
                      <a:r>
                        <a:rPr lang="en-US" sz="1600" b="1" dirty="0">
                          <a:latin typeface="Arial"/>
                          <a:ea typeface="Calibri"/>
                          <a:cs typeface="Times New Roman"/>
                        </a:rPr>
                        <a:t>Target Identification and Validation</a:t>
                      </a:r>
                      <a:endParaRPr lang="en-US" sz="1600" b="1"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b="1" dirty="0" smtClean="0">
                          <a:latin typeface="Arial"/>
                          <a:ea typeface="Calibri"/>
                          <a:cs typeface="Times New Roman"/>
                        </a:rPr>
                        <a:t>Hit</a:t>
                      </a:r>
                    </a:p>
                    <a:p>
                      <a:pPr marL="0" marR="0" algn="ctr">
                        <a:lnSpc>
                          <a:spcPct val="115000"/>
                        </a:lnSpc>
                        <a:spcBef>
                          <a:spcPts val="0"/>
                        </a:spcBef>
                        <a:spcAft>
                          <a:spcPts val="0"/>
                        </a:spcAft>
                        <a:tabLst>
                          <a:tab pos="1485900" algn="l"/>
                        </a:tabLst>
                      </a:pPr>
                      <a:r>
                        <a:rPr lang="en-US" sz="1600" b="1" dirty="0" smtClean="0">
                          <a:latin typeface="Arial"/>
                          <a:ea typeface="Calibri"/>
                          <a:cs typeface="Times New Roman"/>
                        </a:rPr>
                        <a:t>Identification</a:t>
                      </a:r>
                      <a:endParaRPr lang="en-US" sz="1600" b="1"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b="1" dirty="0">
                          <a:latin typeface="Arial"/>
                          <a:ea typeface="Calibri"/>
                          <a:cs typeface="Times New Roman"/>
                        </a:rPr>
                        <a:t>Lead Identification</a:t>
                      </a:r>
                      <a:endParaRPr lang="en-US" sz="1600" b="1"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b="1" dirty="0">
                          <a:latin typeface="Arial"/>
                          <a:ea typeface="Calibri"/>
                          <a:cs typeface="Times New Roman"/>
                        </a:rPr>
                        <a:t>Lead Optimization</a:t>
                      </a:r>
                      <a:endParaRPr lang="en-US" sz="1600" b="1"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b="1" dirty="0">
                          <a:latin typeface="Arial"/>
                          <a:ea typeface="Calibri"/>
                          <a:cs typeface="Times New Roman"/>
                        </a:rPr>
                        <a:t>Preclinical Development</a:t>
                      </a:r>
                      <a:endParaRPr lang="en-US" sz="1600" b="1"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31">
                <a:tc>
                  <a:txBody>
                    <a:bodyPr/>
                    <a:lstStyle/>
                    <a:p>
                      <a:pPr marL="0" marR="0" algn="ctr">
                        <a:lnSpc>
                          <a:spcPct val="115000"/>
                        </a:lnSpc>
                        <a:spcBef>
                          <a:spcPts val="0"/>
                        </a:spcBef>
                        <a:spcAft>
                          <a:spcPts val="0"/>
                        </a:spcAft>
                        <a:tabLst>
                          <a:tab pos="1485900" algn="l"/>
                        </a:tabLst>
                      </a:pPr>
                      <a:endParaRPr lang="en-US" sz="1600">
                        <a:latin typeface="Arial"/>
                        <a:ea typeface="Calibri"/>
                        <a:cs typeface="Times New Roman"/>
                      </a:endParaRPr>
                    </a:p>
                  </a:txBody>
                  <a:tcPr marL="52658" marR="52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endParaRPr lang="en-US" sz="1600">
                        <a:latin typeface="Arial"/>
                        <a:ea typeface="Calibri"/>
                        <a:cs typeface="Times New Roman"/>
                      </a:endParaRPr>
                    </a:p>
                  </a:txBody>
                  <a:tcPr marL="52658" marR="52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endParaRPr lang="en-US" sz="1600">
                        <a:latin typeface="Arial"/>
                        <a:ea typeface="Calibri"/>
                        <a:cs typeface="Times New Roman"/>
                      </a:endParaRPr>
                    </a:p>
                  </a:txBody>
                  <a:tcPr marL="52658" marR="52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endParaRPr lang="en-US" sz="1600">
                        <a:latin typeface="Arial"/>
                        <a:ea typeface="Calibri"/>
                        <a:cs typeface="Times New Roman"/>
                      </a:endParaRPr>
                    </a:p>
                  </a:txBody>
                  <a:tcPr marL="52658" marR="52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endParaRPr lang="en-US" sz="1600">
                        <a:latin typeface="Arial"/>
                        <a:ea typeface="Calibri"/>
                        <a:cs typeface="Times New Roman"/>
                      </a:endParaRPr>
                    </a:p>
                  </a:txBody>
                  <a:tcPr marL="52658" marR="5265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401">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Molecular target proposed/identified</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dirty="0" smtClean="0">
                          <a:latin typeface="Arial"/>
                          <a:ea typeface="Calibri"/>
                          <a:cs typeface="Times New Roman"/>
                        </a:rPr>
                        <a:t>High-Throughput Screening </a:t>
                      </a:r>
                      <a:r>
                        <a:rPr lang="en-US" sz="1600" dirty="0">
                          <a:latin typeface="Arial"/>
                          <a:ea typeface="Calibri"/>
                          <a:cs typeface="Times New Roman"/>
                        </a:rPr>
                        <a:t>of compound library</a:t>
                      </a:r>
                      <a:endParaRPr lang="en-US" sz="1600"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Medicinal chemistry effort to turn “hits” into “leads”</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Extensive med chem to improve potency and selectivity</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GLP-compliant toxicology and PK studies</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401">
                <a:tc>
                  <a:txBody>
                    <a:bodyPr/>
                    <a:lstStyle/>
                    <a:p>
                      <a:pPr marL="0" marR="0" algn="ctr">
                        <a:lnSpc>
                          <a:spcPct val="115000"/>
                        </a:lnSpc>
                        <a:spcBef>
                          <a:spcPts val="0"/>
                        </a:spcBef>
                        <a:spcAft>
                          <a:spcPts val="0"/>
                        </a:spcAft>
                        <a:tabLst>
                          <a:tab pos="1485900" algn="l"/>
                        </a:tabLst>
                      </a:pPr>
                      <a:r>
                        <a:rPr lang="en-US" sz="1600" dirty="0">
                          <a:latin typeface="Arial"/>
                          <a:ea typeface="Calibri"/>
                          <a:cs typeface="Times New Roman"/>
                        </a:rPr>
                        <a:t>Biological hypothesis relevant to disease</a:t>
                      </a:r>
                      <a:endParaRPr lang="en-US" sz="1600"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dirty="0">
                          <a:latin typeface="Arial"/>
                          <a:ea typeface="Calibri"/>
                          <a:cs typeface="Times New Roman"/>
                        </a:rPr>
                        <a:t>Virtual or </a:t>
                      </a:r>
                      <a:r>
                        <a:rPr lang="en-US" sz="1600" i="1" dirty="0">
                          <a:latin typeface="Arial"/>
                          <a:ea typeface="Calibri"/>
                          <a:cs typeface="Times New Roman"/>
                        </a:rPr>
                        <a:t>in </a:t>
                      </a:r>
                      <a:r>
                        <a:rPr lang="en-US" sz="1600" i="1" dirty="0" err="1">
                          <a:latin typeface="Arial"/>
                          <a:ea typeface="Calibri"/>
                          <a:cs typeface="Times New Roman"/>
                        </a:rPr>
                        <a:t>silico</a:t>
                      </a:r>
                      <a:r>
                        <a:rPr lang="en-US" sz="1600" dirty="0">
                          <a:latin typeface="Arial"/>
                          <a:ea typeface="Calibri"/>
                          <a:cs typeface="Times New Roman"/>
                        </a:rPr>
                        <a:t> screening</a:t>
                      </a:r>
                      <a:endParaRPr lang="en-US" sz="1600"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dirty="0">
                          <a:latin typeface="Arial"/>
                          <a:ea typeface="Calibri"/>
                          <a:cs typeface="Times New Roman"/>
                        </a:rPr>
                        <a:t>Potency and selectivity</a:t>
                      </a:r>
                      <a:endParaRPr lang="en-US" sz="1600"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i="1">
                          <a:latin typeface="Arial"/>
                          <a:ea typeface="Calibri"/>
                          <a:cs typeface="Times New Roman"/>
                        </a:rPr>
                        <a:t>In vivo </a:t>
                      </a:r>
                      <a:r>
                        <a:rPr lang="en-US" sz="1600">
                          <a:latin typeface="Arial"/>
                          <a:ea typeface="Calibri"/>
                          <a:cs typeface="Times New Roman"/>
                        </a:rPr>
                        <a:t>efficacy in additional models</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GLP-compliant safety pharmacology studies</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401">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Genetic models to demonstrate proof of concept</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Confirm potency and selectivity of “hits” in 1</a:t>
                      </a:r>
                      <a:r>
                        <a:rPr lang="en-US" sz="1600" baseline="30000">
                          <a:latin typeface="Arial"/>
                          <a:ea typeface="Calibri"/>
                          <a:cs typeface="Times New Roman"/>
                        </a:rPr>
                        <a:t>o</a:t>
                      </a:r>
                      <a:r>
                        <a:rPr lang="en-US" sz="1600">
                          <a:latin typeface="Arial"/>
                          <a:ea typeface="Calibri"/>
                          <a:cs typeface="Times New Roman"/>
                        </a:rPr>
                        <a:t> and 2</a:t>
                      </a:r>
                      <a:r>
                        <a:rPr lang="en-US" sz="1600" baseline="30000">
                          <a:latin typeface="Arial"/>
                          <a:ea typeface="Calibri"/>
                          <a:cs typeface="Times New Roman"/>
                        </a:rPr>
                        <a:t>o</a:t>
                      </a:r>
                      <a:r>
                        <a:rPr lang="en-US" sz="1600">
                          <a:latin typeface="Arial"/>
                          <a:ea typeface="Calibri"/>
                          <a:cs typeface="Times New Roman"/>
                        </a:rPr>
                        <a:t> assays</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i="1" dirty="0">
                          <a:latin typeface="Arial"/>
                          <a:ea typeface="Calibri"/>
                          <a:cs typeface="Times New Roman"/>
                        </a:rPr>
                        <a:t>In vitro</a:t>
                      </a:r>
                      <a:r>
                        <a:rPr lang="en-US" sz="1600" dirty="0">
                          <a:latin typeface="Arial"/>
                          <a:ea typeface="Calibri"/>
                          <a:cs typeface="Times New Roman"/>
                        </a:rPr>
                        <a:t> PK: </a:t>
                      </a:r>
                      <a:endParaRPr lang="en-US" sz="1600" dirty="0">
                        <a:latin typeface="Calibri"/>
                        <a:ea typeface="Calibri"/>
                        <a:cs typeface="Times New Roman"/>
                      </a:endParaRPr>
                    </a:p>
                    <a:p>
                      <a:pPr marL="0" marR="0" algn="ctr">
                        <a:lnSpc>
                          <a:spcPct val="115000"/>
                        </a:lnSpc>
                        <a:spcBef>
                          <a:spcPts val="0"/>
                        </a:spcBef>
                        <a:spcAft>
                          <a:spcPts val="0"/>
                        </a:spcAft>
                        <a:tabLst>
                          <a:tab pos="1485900" algn="l"/>
                        </a:tabLst>
                      </a:pPr>
                      <a:r>
                        <a:rPr lang="en-US" sz="1600" dirty="0">
                          <a:latin typeface="Arial"/>
                          <a:ea typeface="Calibri"/>
                          <a:cs typeface="Times New Roman"/>
                        </a:rPr>
                        <a:t>CYP inhibition,</a:t>
                      </a:r>
                      <a:endParaRPr lang="en-US" sz="1600" dirty="0">
                        <a:latin typeface="Calibri"/>
                        <a:ea typeface="Calibri"/>
                        <a:cs typeface="Times New Roman"/>
                      </a:endParaRPr>
                    </a:p>
                    <a:p>
                      <a:pPr marL="0" marR="0" algn="ctr">
                        <a:lnSpc>
                          <a:spcPct val="115000"/>
                        </a:lnSpc>
                        <a:spcBef>
                          <a:spcPts val="0"/>
                        </a:spcBef>
                        <a:spcAft>
                          <a:spcPts val="0"/>
                        </a:spcAft>
                        <a:tabLst>
                          <a:tab pos="1485900" algn="l"/>
                        </a:tabLst>
                      </a:pPr>
                      <a:r>
                        <a:rPr lang="en-US" sz="1600" dirty="0">
                          <a:latin typeface="Arial"/>
                          <a:ea typeface="Calibri"/>
                          <a:cs typeface="Times New Roman"/>
                        </a:rPr>
                        <a:t>metabolic stability</a:t>
                      </a:r>
                      <a:endParaRPr lang="en-US" sz="1600"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i="1">
                          <a:latin typeface="Arial"/>
                          <a:ea typeface="Calibri"/>
                          <a:cs typeface="Times New Roman"/>
                        </a:rPr>
                        <a:t>In vivo</a:t>
                      </a:r>
                      <a:r>
                        <a:rPr lang="en-US" sz="1600">
                          <a:latin typeface="Arial"/>
                          <a:ea typeface="Calibri"/>
                          <a:cs typeface="Times New Roman"/>
                        </a:rPr>
                        <a:t> PK characterization</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Drug formulation</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401">
                <a:tc>
                  <a:txBody>
                    <a:bodyPr/>
                    <a:lstStyle/>
                    <a:p>
                      <a:pPr marL="0" marR="0" algn="ctr">
                        <a:lnSpc>
                          <a:spcPct val="115000"/>
                        </a:lnSpc>
                        <a:spcBef>
                          <a:spcPts val="0"/>
                        </a:spcBef>
                        <a:spcAft>
                          <a:spcPts val="0"/>
                        </a:spcAft>
                        <a:tabLst>
                          <a:tab pos="1485900" algn="l"/>
                        </a:tabLst>
                      </a:pPr>
                      <a:endParaRPr lang="en-US" sz="1600">
                        <a:latin typeface="Arial"/>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Initial </a:t>
                      </a:r>
                      <a:r>
                        <a:rPr lang="en-US" sz="1600" i="1">
                          <a:latin typeface="Arial"/>
                          <a:ea typeface="Calibri"/>
                          <a:cs typeface="Times New Roman"/>
                        </a:rPr>
                        <a:t>in vitro</a:t>
                      </a:r>
                      <a:r>
                        <a:rPr lang="en-US" sz="1600">
                          <a:latin typeface="Arial"/>
                          <a:ea typeface="Calibri"/>
                          <a:cs typeface="Times New Roman"/>
                        </a:rPr>
                        <a:t> pharmacokinetic (PK) assessment</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i="1">
                          <a:latin typeface="Arial"/>
                          <a:ea typeface="Calibri"/>
                          <a:cs typeface="Times New Roman"/>
                        </a:rPr>
                        <a:t>In vivo</a:t>
                      </a:r>
                      <a:r>
                        <a:rPr lang="en-US" sz="1600">
                          <a:latin typeface="Arial"/>
                          <a:ea typeface="Calibri"/>
                          <a:cs typeface="Times New Roman"/>
                        </a:rPr>
                        <a:t> efficacy in relevant animal models of disease</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a:latin typeface="Arial"/>
                          <a:ea typeface="Calibri"/>
                          <a:cs typeface="Times New Roman"/>
                        </a:rPr>
                        <a:t>Initial dose-ranging toxicology studies</a:t>
                      </a:r>
                      <a:endParaRPr lang="en-US" sz="160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485900" algn="l"/>
                        </a:tabLst>
                      </a:pPr>
                      <a:r>
                        <a:rPr lang="en-US" sz="1600" dirty="0">
                          <a:latin typeface="Arial"/>
                          <a:ea typeface="Calibri"/>
                          <a:cs typeface="Times New Roman"/>
                        </a:rPr>
                        <a:t>Pre-IND meeting with FDA</a:t>
                      </a:r>
                      <a:endParaRPr lang="en-US" sz="1600" dirty="0">
                        <a:latin typeface="Calibri"/>
                        <a:ea typeface="Calibri"/>
                        <a:cs typeface="Times New Roman"/>
                      </a:endParaRPr>
                    </a:p>
                  </a:txBody>
                  <a:tcPr marL="52658" marR="526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4"/>
          <p:cNvSpPr txBox="1">
            <a:spLocks/>
          </p:cNvSpPr>
          <p:nvPr/>
        </p:nvSpPr>
        <p:spPr bwMode="auto">
          <a:xfrm>
            <a:off x="6553200" y="6416669"/>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7" name="Date Placeholder 8"/>
          <p:cNvSpPr txBox="1">
            <a:spLocks/>
          </p:cNvSpPr>
          <p:nvPr/>
        </p:nvSpPr>
        <p:spPr bwMode="auto">
          <a:xfrm>
            <a:off x="457200" y="641667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8" name="Footer Placeholder 9"/>
          <p:cNvSpPr txBox="1">
            <a:spLocks/>
          </p:cNvSpPr>
          <p:nvPr/>
        </p:nvSpPr>
        <p:spPr bwMode="auto">
          <a:xfrm>
            <a:off x="2362200" y="6383340"/>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686800" cy="838200"/>
          </a:xfrm>
        </p:spPr>
        <p:txBody>
          <a:bodyPr wrap="square" numCol="1" anchorCtr="0" compatLnSpc="1">
            <a:prstTxWarp prst="textNoShape">
              <a:avLst/>
            </a:prstTxWarp>
            <a:normAutofit/>
          </a:bodyPr>
          <a:lstStyle/>
          <a:p>
            <a:pPr eaLnBrk="1" hangingPunct="1"/>
            <a:r>
              <a:rPr lang="en-US" dirty="0" smtClean="0">
                <a:latin typeface="Arial" charset="0"/>
                <a:ea typeface="ヒラギノ角ゴ Pro W3" charset="0"/>
                <a:cs typeface="ヒラギノ角ゴ Pro W3" charset="0"/>
              </a:rPr>
              <a:t>Identifying Drug Targets</a:t>
            </a:r>
            <a:endParaRPr lang="en-US" dirty="0">
              <a:latin typeface="Arial" charset="0"/>
              <a:ea typeface="ヒラギノ角ゴ Pro W3" charset="0"/>
              <a:cs typeface="ヒラギノ角ゴ Pro W3" charset="0"/>
            </a:endParaRPr>
          </a:p>
        </p:txBody>
      </p:sp>
      <p:sp>
        <p:nvSpPr>
          <p:cNvPr id="75779" name="Rectangle 3"/>
          <p:cNvSpPr>
            <a:spLocks noGrp="1" noChangeArrowheads="1"/>
          </p:cNvSpPr>
          <p:nvPr>
            <p:ph type="body" idx="1"/>
          </p:nvPr>
        </p:nvSpPr>
        <p:spPr>
          <a:xfrm>
            <a:off x="685800" y="4419600"/>
            <a:ext cx="7772400" cy="1676400"/>
          </a:xfrm>
        </p:spPr>
        <p:txBody>
          <a:bodyPr>
            <a:normAutofit/>
          </a:bodyPr>
          <a:lstStyle/>
          <a:p>
            <a:pPr marL="457200" indent="-457200" eaLnBrk="1" hangingPunct="1">
              <a:buFontTx/>
              <a:buChar char="•"/>
            </a:pPr>
            <a:r>
              <a:rPr lang="en-US" sz="2400" dirty="0">
                <a:latin typeface="Arial" charset="0"/>
                <a:ea typeface="ヒラギノ角ゴ Pro W3" charset="0"/>
                <a:cs typeface="ヒラギノ角ゴ Pro W3" charset="0"/>
              </a:rPr>
              <a:t>Drug </a:t>
            </a:r>
            <a:r>
              <a:rPr lang="en-US" sz="2400" dirty="0" smtClean="0">
                <a:latin typeface="Arial" charset="0"/>
                <a:ea typeface="ヒラギノ角ゴ Pro W3" charset="0"/>
                <a:cs typeface="ヒラギノ角ゴ Pro W3" charset="0"/>
              </a:rPr>
              <a:t>Targets</a:t>
            </a:r>
          </a:p>
          <a:p>
            <a:pPr marL="857250" lvl="1" indent="-457200">
              <a:buFontTx/>
              <a:buChar char="•"/>
            </a:pPr>
            <a:r>
              <a:rPr lang="en-US" sz="2000" dirty="0" smtClean="0">
                <a:latin typeface="Arial" charset="0"/>
                <a:ea typeface="ヒラギノ角ゴ Pro W3" charset="0"/>
                <a:cs typeface="ヒラギノ角ゴ Pro W3" charset="0"/>
              </a:rPr>
              <a:t>Enzymes, receptors, protein-protein interactions</a:t>
            </a:r>
            <a:r>
              <a:rPr lang="en-US" sz="2000" dirty="0" smtClean="0"/>
              <a:t> (</a:t>
            </a:r>
            <a:r>
              <a:rPr lang="en-US" sz="2000" dirty="0" err="1" smtClean="0"/>
              <a:t>e.g</a:t>
            </a:r>
            <a:r>
              <a:rPr lang="en-US" sz="2000" dirty="0" smtClean="0"/>
              <a:t> gene, key enzyme, receptor, ion-channel, nuclear receptor)</a:t>
            </a:r>
            <a:endParaRPr lang="en-US" sz="2000" dirty="0" smtClean="0">
              <a:latin typeface="Arial" charset="0"/>
              <a:ea typeface="ヒラギノ角ゴ Pro W3" charset="0"/>
              <a:cs typeface="ヒラギノ角ゴ Pro W3" charset="0"/>
            </a:endParaRPr>
          </a:p>
          <a:p>
            <a:pPr marL="857250" lvl="1" indent="-457200">
              <a:buFontTx/>
              <a:buChar char="•"/>
            </a:pPr>
            <a:r>
              <a:rPr lang="en-US" sz="2000" dirty="0" smtClean="0">
                <a:latin typeface="Arial" charset="0"/>
                <a:ea typeface="ヒラギノ角ゴ Pro W3" charset="0"/>
                <a:cs typeface="ヒラギノ角ゴ Pro W3" charset="0"/>
              </a:rPr>
              <a:t>Biological </a:t>
            </a:r>
            <a:r>
              <a:rPr lang="en-US" sz="2000" dirty="0">
                <a:latin typeface="Arial" charset="0"/>
                <a:ea typeface="ヒラギノ角ゴ Pro W3" charset="0"/>
                <a:cs typeface="ヒラギノ角ゴ Pro W3" charset="0"/>
              </a:rPr>
              <a:t>system</a:t>
            </a:r>
            <a:r>
              <a:rPr lang="en-US" sz="2000" dirty="0" smtClean="0">
                <a:latin typeface="Arial" charset="0"/>
                <a:ea typeface="ヒラギノ角ゴ Pro W3" charset="0"/>
                <a:cs typeface="ヒラギノ角ゴ Pro W3" charset="0"/>
              </a:rPr>
              <a:t>, signaling pathways</a:t>
            </a:r>
            <a:endParaRPr lang="en-US" sz="2000" dirty="0">
              <a:latin typeface="Arial" charset="0"/>
              <a:ea typeface="ヒラギノ角ゴ Pro W3" charset="0"/>
              <a:cs typeface="ヒラギノ角ゴ Pro W3" charset="0"/>
            </a:endParaRPr>
          </a:p>
        </p:txBody>
      </p:sp>
      <p:pic>
        <p:nvPicPr>
          <p:cNvPr id="75780" name="Picture 5" descr="laser-target-alarm-clock"/>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048001" y="1066800"/>
            <a:ext cx="2840038"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txBox="1">
            <a:spLocks/>
          </p:cNvSpPr>
          <p:nvPr/>
        </p:nvSpPr>
        <p:spPr bwMode="auto">
          <a:xfrm>
            <a:off x="6553200" y="635635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12128BF-90F8-3146-B234-C5870DCA9358}" type="slidenum">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898989"/>
              </a:solidFill>
              <a:effectLst/>
              <a:uLnTx/>
              <a:uFillTx/>
              <a:latin typeface="Calibri" charset="0"/>
              <a:ea typeface="ＭＳ Ｐゴシック" charset="0"/>
              <a:cs typeface="ＭＳ Ｐゴシック" charset="0"/>
            </a:endParaRPr>
          </a:p>
        </p:txBody>
      </p:sp>
      <p:sp>
        <p:nvSpPr>
          <p:cNvPr id="6" name="Date Placeholder 8"/>
          <p:cNvSpPr txBox="1">
            <a:spLocks/>
          </p:cNvSpPr>
          <p:nvPr/>
        </p:nvSpPr>
        <p:spPr bwMode="auto">
          <a:xfrm>
            <a:off x="457200" y="6356361"/>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
        <p:nvSpPr>
          <p:cNvPr id="7" name="Footer Placeholder 9"/>
          <p:cNvSpPr txBox="1">
            <a:spLocks/>
          </p:cNvSpPr>
          <p:nvPr/>
        </p:nvSpPr>
        <p:spPr bwMode="auto">
          <a:xfrm>
            <a:off x="2362200" y="6323026"/>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898989"/>
                </a:solidFill>
                <a:effectLst/>
                <a:uLnTx/>
                <a:uFillTx/>
                <a:latin typeface="Calibri" charset="0"/>
                <a:ea typeface="ＭＳ Ｐゴシック" charset="0"/>
                <a:cs typeface="ＭＳ Ｐゴシック" charset="0"/>
              </a:rPr>
              <a:t>Translational Medicine Workshop: Preclinical Development</a:t>
            </a:r>
            <a:endParaRPr kumimoji="0" lang="en-US" sz="1200" b="0" i="0" u="none" strike="noStrike" kern="1200" cap="none" spc="0" normalizeH="0" baseline="0" noProof="0" dirty="0">
              <a:ln>
                <a:noFill/>
              </a:ln>
              <a:solidFill>
                <a:srgbClr val="898989"/>
              </a:solidFill>
              <a:effectLst/>
              <a:uLnTx/>
              <a:uFillTx/>
              <a:latin typeface="Calibri" charset="0"/>
              <a:ea typeface="ＭＳ Ｐゴシック" charset="0"/>
              <a:cs typeface="ＭＳ Ｐゴシック" charset="0"/>
            </a:endParaRPr>
          </a:p>
        </p:txBody>
      </p:sp>
    </p:spTree>
    <p:extLst>
      <p:ext uri="{BB962C8B-B14F-4D97-AF65-F5344CB8AC3E}">
        <p14:creationId xmlns="" xmlns:p14="http://schemas.microsoft.com/office/powerpoint/2010/main" val="3969784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vigen Master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2546</Words>
  <Application>Microsoft Office PowerPoint</Application>
  <PresentationFormat>On-screen Show (4:3)</PresentationFormat>
  <Paragraphs>422</Paragraphs>
  <Slides>39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navigen Master Powerpoint Template</vt:lpstr>
      <vt:lpstr>Worksheet</vt:lpstr>
      <vt:lpstr>Translational Medicine Symposium 2014: The Roller Coaster Ride to the Clinic</vt:lpstr>
      <vt:lpstr>Slide 2</vt:lpstr>
      <vt:lpstr>Introductions</vt:lpstr>
      <vt:lpstr>Discussion Points</vt:lpstr>
      <vt:lpstr>Slide 5</vt:lpstr>
      <vt:lpstr>A Slow and Costly Process</vt:lpstr>
      <vt:lpstr>Why Compounds Fail or Slow Down in Development</vt:lpstr>
      <vt:lpstr>Slide 8</vt:lpstr>
      <vt:lpstr>Identifying Drug Targets</vt:lpstr>
      <vt:lpstr>Discovery Biology</vt:lpstr>
      <vt:lpstr>Screening for Hit Identification </vt:lpstr>
      <vt:lpstr>Slide 12</vt:lpstr>
      <vt:lpstr>Another Way to Find Leads – Modify Existing Active Compound</vt:lpstr>
      <vt:lpstr>Slide 14</vt:lpstr>
      <vt:lpstr>Goal - Get to an IND Application (Investigational New Drug) </vt:lpstr>
      <vt:lpstr>IND process</vt:lpstr>
      <vt:lpstr>Slide 17</vt:lpstr>
      <vt:lpstr>Slide 18</vt:lpstr>
      <vt:lpstr>GxP Criteria</vt:lpstr>
      <vt:lpstr>IND Enabling Preclinical Studies </vt:lpstr>
      <vt:lpstr>IND Enabling Studies Needed</vt:lpstr>
      <vt:lpstr>Ophthalmology: topical NCE</vt:lpstr>
      <vt:lpstr>Conclusion</vt:lpstr>
      <vt:lpstr>Q &amp; A</vt:lpstr>
      <vt:lpstr>Finding the Lead (cont.)</vt:lpstr>
      <vt:lpstr>Pharmacology</vt:lpstr>
      <vt:lpstr>Safety Pharmacology</vt:lpstr>
      <vt:lpstr>General Toxicology</vt:lpstr>
      <vt:lpstr>General Toxicology Species Selection</vt:lpstr>
      <vt:lpstr>General Toxicology Dose Selection</vt:lpstr>
      <vt:lpstr>General Toxicology Duration of Dosing</vt:lpstr>
      <vt:lpstr>General Toxicology Route of administration</vt:lpstr>
      <vt:lpstr>General Toxicology  Endpoints</vt:lpstr>
      <vt:lpstr>Genetic Toxicology</vt:lpstr>
      <vt:lpstr>Pharmacokinetics</vt:lpstr>
      <vt:lpstr>Reproductive Toxicology</vt:lpstr>
      <vt:lpstr>Carcinogenicity </vt:lpstr>
      <vt:lpstr>Slide 38</vt:lpstr>
      <vt:lpstr>Slide 39</vt:lpstr>
    </vt:vector>
  </TitlesOfParts>
  <Company>David Eccles School of Bsuiness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wirostko</dc:creator>
  <cp:lastModifiedBy>barbara wirostko</cp:lastModifiedBy>
  <cp:revision>80</cp:revision>
  <dcterms:created xsi:type="dcterms:W3CDTF">2012-02-10T16:16:32Z</dcterms:created>
  <dcterms:modified xsi:type="dcterms:W3CDTF">2014-02-11T17:52:31Z</dcterms:modified>
</cp:coreProperties>
</file>